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27"/>
  </p:notesMasterIdLst>
  <p:sldIdLst>
    <p:sldId id="256" r:id="rId2"/>
    <p:sldId id="257" r:id="rId3"/>
    <p:sldId id="258" r:id="rId4"/>
    <p:sldId id="266" r:id="rId5"/>
    <p:sldId id="268" r:id="rId6"/>
    <p:sldId id="265" r:id="rId7"/>
    <p:sldId id="272" r:id="rId8"/>
    <p:sldId id="267" r:id="rId9"/>
    <p:sldId id="270" r:id="rId10"/>
    <p:sldId id="269" r:id="rId11"/>
    <p:sldId id="271" r:id="rId12"/>
    <p:sldId id="273" r:id="rId13"/>
    <p:sldId id="274" r:id="rId14"/>
    <p:sldId id="275" r:id="rId15"/>
    <p:sldId id="276" r:id="rId16"/>
    <p:sldId id="277" r:id="rId17"/>
    <p:sldId id="278" r:id="rId18"/>
    <p:sldId id="279" r:id="rId19"/>
    <p:sldId id="280" r:id="rId20"/>
    <p:sldId id="259" r:id="rId21"/>
    <p:sldId id="260" r:id="rId22"/>
    <p:sldId id="261" r:id="rId23"/>
    <p:sldId id="262" r:id="rId24"/>
    <p:sldId id="263" r:id="rId25"/>
    <p:sldId id="264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86786" autoAdjust="0"/>
  </p:normalViewPr>
  <p:slideViewPr>
    <p:cSldViewPr snapToGrid="0">
      <p:cViewPr>
        <p:scale>
          <a:sx n="100" d="100"/>
          <a:sy n="100" d="100"/>
        </p:scale>
        <p:origin x="262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Pasta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Planilha1!$L$1:$L$2</c:f>
              <c:strCache>
                <c:ptCount val="2"/>
              </c:strCache>
            </c:strRef>
          </c:tx>
          <c:spPr>
            <a:ln w="28575" cap="flat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31750">
                <a:solidFill>
                  <a:schemeClr val="accent1"/>
                </a:solidFill>
              </a:ln>
              <a:effectLst/>
            </c:spPr>
          </c:marker>
          <c:trendline>
            <c:spPr>
              <a:ln w="31750" cap="rnd">
                <a:solidFill>
                  <a:srgbClr val="FF0000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cat>
            <c:numRef>
              <c:f>Planilha1!$K$3:$K$15</c:f>
              <c:numCache>
                <c:formatCode>General</c:formatCode>
                <c:ptCount val="13"/>
                <c:pt idx="0">
                  <c:v>2004</c:v>
                </c:pt>
                <c:pt idx="1">
                  <c:v>2008</c:v>
                </c:pt>
                <c:pt idx="2">
                  <c:v>2010</c:v>
                </c:pt>
                <c:pt idx="3">
                  <c:v>2012</c:v>
                </c:pt>
                <c:pt idx="4">
                  <c:v>2014</c:v>
                </c:pt>
                <c:pt idx="5">
                  <c:v>2016</c:v>
                </c:pt>
                <c:pt idx="6">
                  <c:v>2018</c:v>
                </c:pt>
              </c:numCache>
            </c:numRef>
          </c:cat>
          <c:val>
            <c:numRef>
              <c:f>Planilha1!$L$3:$L$15</c:f>
              <c:numCache>
                <c:formatCode>General</c:formatCode>
                <c:ptCount val="13"/>
                <c:pt idx="0">
                  <c:v>1109</c:v>
                </c:pt>
                <c:pt idx="1">
                  <c:v>1378</c:v>
                </c:pt>
                <c:pt idx="2">
                  <c:v>1526</c:v>
                </c:pt>
                <c:pt idx="3">
                  <c:v>1651</c:v>
                </c:pt>
                <c:pt idx="4">
                  <c:v>1897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F29-4486-8AB1-477837A4D1A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32083928"/>
        <c:axId val="432082944"/>
      </c:lineChart>
      <c:catAx>
        <c:axId val="432083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2082944"/>
        <c:crosses val="autoZero"/>
        <c:auto val="1"/>
        <c:lblAlgn val="ctr"/>
        <c:lblOffset val="100"/>
        <c:noMultiLvlLbl val="0"/>
      </c:catAx>
      <c:valAx>
        <c:axId val="432082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32083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0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D37C0F-923D-467F-B8E6-5D70E4F231C5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067F2-1ACC-4472-86AB-E667466F9331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5054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Expansão</a:t>
            </a:r>
            <a:r>
              <a:rPr lang="en-US" dirty="0"/>
              <a:t> de </a:t>
            </a:r>
            <a:r>
              <a:rPr lang="en-US" dirty="0" err="1"/>
              <a:t>Densidade</a:t>
            </a:r>
            <a:r>
              <a:rPr lang="en-US" dirty="0"/>
              <a:t> de…</a:t>
            </a:r>
          </a:p>
          <a:p>
            <a:endParaRPr lang="en-US" dirty="0"/>
          </a:p>
          <a:p>
            <a:r>
              <a:rPr lang="en-US" dirty="0" err="1"/>
              <a:t>Fatores</a:t>
            </a:r>
            <a:endParaRPr lang="en-US" dirty="0"/>
          </a:p>
          <a:p>
            <a:r>
              <a:rPr lang="en-US" dirty="0"/>
              <a:t>	- </a:t>
            </a:r>
            <a:r>
              <a:rPr lang="en-US" dirty="0" err="1"/>
              <a:t>densidade</a:t>
            </a:r>
            <a:r>
              <a:rPr lang="en-US" dirty="0"/>
              <a:t> </a:t>
            </a:r>
            <a:r>
              <a:rPr lang="en-US" dirty="0" err="1"/>
              <a:t>populacional</a:t>
            </a:r>
            <a:endParaRPr lang="en-US" dirty="0"/>
          </a:p>
          <a:p>
            <a:r>
              <a:rPr lang="en-US" dirty="0"/>
              <a:t>	- </a:t>
            </a:r>
            <a:r>
              <a:rPr lang="en-US" dirty="0" err="1"/>
              <a:t>rios</a:t>
            </a:r>
            <a:endParaRPr lang="en-US" dirty="0"/>
          </a:p>
          <a:p>
            <a:r>
              <a:rPr lang="en-US" dirty="0"/>
              <a:t>	- </a:t>
            </a:r>
            <a:r>
              <a:rPr lang="en-US" dirty="0" err="1"/>
              <a:t>rodovias</a:t>
            </a:r>
            <a:endParaRPr lang="en-US" dirty="0"/>
          </a:p>
          <a:p>
            <a:r>
              <a:rPr lang="en-US" dirty="0"/>
              <a:t>	- Zonas (</a:t>
            </a:r>
            <a:r>
              <a:rPr lang="en-US" dirty="0" err="1"/>
              <a:t>Residencial</a:t>
            </a:r>
            <a:r>
              <a:rPr lang="en-US" dirty="0"/>
              <a:t>, commercial, rural)</a:t>
            </a:r>
          </a:p>
          <a:p>
            <a:r>
              <a:rPr lang="en-US" dirty="0"/>
              <a:t>	- </a:t>
            </a:r>
            <a:r>
              <a:rPr lang="en-US" dirty="0" err="1"/>
              <a:t>Planos</a:t>
            </a:r>
            <a:r>
              <a:rPr lang="en-US" dirty="0"/>
              <a:t> </a:t>
            </a:r>
            <a:r>
              <a:rPr lang="en-US" dirty="0" err="1"/>
              <a:t>diretores</a:t>
            </a:r>
            <a:endParaRPr lang="en-US" dirty="0"/>
          </a:p>
          <a:p>
            <a:r>
              <a:rPr lang="en-US" dirty="0" err="1"/>
              <a:t>Dificuldades</a:t>
            </a:r>
            <a:endParaRPr lang="en-US" dirty="0"/>
          </a:p>
          <a:p>
            <a:r>
              <a:rPr lang="en-US" dirty="0"/>
              <a:t>	- </a:t>
            </a:r>
            <a:r>
              <a:rPr lang="en-US" dirty="0" err="1"/>
              <a:t>Aquisição</a:t>
            </a:r>
            <a:r>
              <a:rPr lang="en-US" dirty="0"/>
              <a:t> de dados </a:t>
            </a:r>
            <a:r>
              <a:rPr lang="en-US" dirty="0" err="1"/>
              <a:t>normalizados</a:t>
            </a:r>
            <a:r>
              <a:rPr lang="en-US" dirty="0"/>
              <a:t> e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grande</a:t>
            </a:r>
            <a:r>
              <a:rPr lang="en-US" dirty="0"/>
              <a:t> </a:t>
            </a:r>
            <a:r>
              <a:rPr lang="en-US" dirty="0" err="1"/>
              <a:t>quantidade</a:t>
            </a:r>
            <a:endParaRPr lang="en-US" dirty="0"/>
          </a:p>
          <a:p>
            <a:r>
              <a:rPr lang="en-US" dirty="0"/>
              <a:t>	- </a:t>
            </a:r>
            <a:r>
              <a:rPr lang="en-US" dirty="0" err="1"/>
              <a:t>Vontade</a:t>
            </a:r>
            <a:r>
              <a:rPr lang="en-US" dirty="0"/>
              <a:t> </a:t>
            </a:r>
            <a:r>
              <a:rPr lang="en-US" dirty="0" err="1"/>
              <a:t>política</a:t>
            </a:r>
            <a:r>
              <a:rPr lang="en-US" dirty="0"/>
              <a:t> (</a:t>
            </a:r>
            <a:r>
              <a:rPr lang="en-US" dirty="0" err="1"/>
              <a:t>investimento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determinada</a:t>
            </a:r>
            <a:r>
              <a:rPr lang="en-US" dirty="0"/>
              <a:t> </a:t>
            </a:r>
            <a:r>
              <a:rPr lang="en-US" dirty="0" err="1"/>
              <a:t>região</a:t>
            </a:r>
            <a:r>
              <a:rPr lang="en-US" dirty="0"/>
              <a:t>)</a:t>
            </a:r>
          </a:p>
          <a:p>
            <a:r>
              <a:rPr lang="en-US" dirty="0"/>
              <a:t>	-</a:t>
            </a:r>
          </a:p>
          <a:p>
            <a:r>
              <a:rPr lang="en-US" dirty="0"/>
              <a:t>	- 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9712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Gerar</a:t>
            </a:r>
            <a:r>
              <a:rPr lang="en-US" dirty="0"/>
              <a:t> um </a:t>
            </a:r>
            <a:r>
              <a:rPr lang="en-US" dirty="0" err="1"/>
              <a:t>histórico</a:t>
            </a:r>
            <a:r>
              <a:rPr lang="en-US" dirty="0"/>
              <a:t> de </a:t>
            </a:r>
            <a:r>
              <a:rPr lang="en-US" dirty="0" err="1"/>
              <a:t>mapas</a:t>
            </a:r>
            <a:r>
              <a:rPr lang="en-US" dirty="0"/>
              <a:t> de </a:t>
            </a:r>
            <a:r>
              <a:rPr lang="en-US" dirty="0" err="1"/>
              <a:t>quadrículas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Desafio</a:t>
            </a:r>
            <a:r>
              <a:rPr lang="en-US" dirty="0"/>
              <a:t>: </a:t>
            </a:r>
            <a:r>
              <a:rPr lang="en-US" dirty="0" err="1"/>
              <a:t>Distância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coord</a:t>
            </a:r>
            <a:r>
              <a:rPr lang="en-US" dirty="0"/>
              <a:t> </a:t>
            </a:r>
            <a:r>
              <a:rPr lang="en-US" dirty="0" err="1"/>
              <a:t>Esférica</a:t>
            </a:r>
            <a:r>
              <a:rPr lang="en-US" dirty="0"/>
              <a:t> 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Pitágoras</a:t>
            </a:r>
            <a:r>
              <a:rPr lang="en-US" dirty="0"/>
              <a:t>?</a:t>
            </a:r>
          </a:p>
          <a:p>
            <a:pPr marL="1085850" lvl="2" indent="-171450">
              <a:buFontTx/>
              <a:buChar char="-"/>
            </a:pPr>
            <a:r>
              <a:rPr lang="en-US" dirty="0" err="1"/>
              <a:t>Gandes</a:t>
            </a:r>
            <a:r>
              <a:rPr lang="en-US" dirty="0"/>
              <a:t> </a:t>
            </a:r>
            <a:r>
              <a:rPr lang="en-US" dirty="0" err="1"/>
              <a:t>erros</a:t>
            </a:r>
            <a:r>
              <a:rPr lang="en-US" dirty="0"/>
              <a:t> </a:t>
            </a:r>
            <a:r>
              <a:rPr lang="en-US" dirty="0" err="1"/>
              <a:t>dependendo</a:t>
            </a:r>
            <a:r>
              <a:rPr lang="en-US" dirty="0"/>
              <a:t> da latitude</a:t>
            </a:r>
          </a:p>
          <a:p>
            <a:pPr marL="628650" lvl="1" indent="-171450">
              <a:buFontTx/>
              <a:buChar char="-"/>
            </a:pPr>
            <a:r>
              <a:rPr lang="en-US" dirty="0" err="1"/>
              <a:t>Haversine</a:t>
            </a:r>
            <a:r>
              <a:rPr lang="en-US" dirty="0"/>
              <a:t>?</a:t>
            </a:r>
          </a:p>
          <a:p>
            <a:pPr marL="1085850" lvl="2" indent="-171450">
              <a:buFontTx/>
              <a:buChar char="-"/>
            </a:pPr>
            <a:r>
              <a:rPr lang="en-US" dirty="0" err="1"/>
              <a:t>Raio</a:t>
            </a:r>
            <a:r>
              <a:rPr lang="en-US" dirty="0"/>
              <a:t>?</a:t>
            </a:r>
          </a:p>
          <a:p>
            <a:pPr marL="1543050" lvl="3" indent="-171450">
              <a:buFontTx/>
              <a:buChar char="-"/>
            </a:pPr>
            <a:r>
              <a:rPr lang="en-US" dirty="0"/>
              <a:t>Equatorial e polar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172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r>
              <a:rPr lang="en-US" dirty="0" err="1"/>
              <a:t>Regionalizar</a:t>
            </a:r>
            <a:r>
              <a:rPr lang="en-US" dirty="0"/>
              <a:t> o </a:t>
            </a:r>
            <a:r>
              <a:rPr lang="en-US" dirty="0" err="1"/>
              <a:t>mapa</a:t>
            </a:r>
            <a:r>
              <a:rPr lang="en-US" dirty="0"/>
              <a:t> de </a:t>
            </a:r>
            <a:r>
              <a:rPr lang="en-US" dirty="0" err="1"/>
              <a:t>quadrículas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4021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Função</a:t>
            </a:r>
            <a:r>
              <a:rPr lang="en-US" dirty="0"/>
              <a:t> de </a:t>
            </a:r>
            <a:r>
              <a:rPr lang="en-US" dirty="0" err="1"/>
              <a:t>avaliação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Desafio</a:t>
            </a:r>
            <a:r>
              <a:rPr lang="en-US" dirty="0"/>
              <a:t>: O </a:t>
            </a:r>
            <a:r>
              <a:rPr lang="en-US" dirty="0" err="1"/>
              <a:t>maior</a:t>
            </a:r>
            <a:r>
              <a:rPr lang="en-US" dirty="0"/>
              <a:t> </a:t>
            </a:r>
            <a:r>
              <a:rPr lang="en-US" dirty="0" err="1"/>
              <a:t>desafio</a:t>
            </a:r>
            <a:r>
              <a:rPr lang="en-US" dirty="0"/>
              <a:t>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50114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Otimizar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fatores</a:t>
            </a:r>
            <a:r>
              <a:rPr lang="en-US" dirty="0"/>
              <a:t>. de </a:t>
            </a:r>
            <a:r>
              <a:rPr lang="en-US" dirty="0" err="1"/>
              <a:t>previsão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Desafio</a:t>
            </a:r>
            <a:r>
              <a:rPr lang="en-US" dirty="0"/>
              <a:t>: </a:t>
            </a:r>
            <a:r>
              <a:rPr lang="en-US" dirty="0" err="1"/>
              <a:t>Otimizar</a:t>
            </a:r>
            <a:r>
              <a:rPr lang="en-US" dirty="0"/>
              <a:t> o ICA.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7147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Aplicar</a:t>
            </a:r>
            <a:r>
              <a:rPr lang="en-US" dirty="0"/>
              <a:t> </a:t>
            </a:r>
            <a:r>
              <a:rPr lang="en-US" dirty="0" err="1"/>
              <a:t>fatores</a:t>
            </a:r>
            <a:r>
              <a:rPr lang="en-US" dirty="0"/>
              <a:t> </a:t>
            </a:r>
            <a:r>
              <a:rPr lang="en-US" dirty="0" err="1"/>
              <a:t>ótimos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877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Aplicar</a:t>
            </a:r>
            <a:r>
              <a:rPr lang="en-US" dirty="0"/>
              <a:t> </a:t>
            </a:r>
            <a:r>
              <a:rPr lang="en-US" dirty="0" err="1"/>
              <a:t>fatores</a:t>
            </a:r>
            <a:r>
              <a:rPr lang="en-US" dirty="0"/>
              <a:t> </a:t>
            </a:r>
            <a:r>
              <a:rPr lang="en-US" dirty="0" err="1"/>
              <a:t>ótimos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r>
              <a:rPr lang="en-US" dirty="0"/>
              <a:t> e </a:t>
            </a:r>
            <a:r>
              <a:rPr lang="en-US" dirty="0" err="1"/>
              <a:t>gerar</a:t>
            </a:r>
            <a:r>
              <a:rPr lang="en-US" dirty="0"/>
              <a:t> o </a:t>
            </a:r>
            <a:r>
              <a:rPr lang="en-US" dirty="0" err="1"/>
              <a:t>mapa</a:t>
            </a:r>
            <a:r>
              <a:rPr lang="en-US" dirty="0"/>
              <a:t> final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20067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Comparar</a:t>
            </a:r>
            <a:r>
              <a:rPr lang="en-US" dirty="0"/>
              <a:t> e </a:t>
            </a:r>
            <a:r>
              <a:rPr lang="en-US" dirty="0" err="1"/>
              <a:t>validar</a:t>
            </a:r>
            <a:r>
              <a:rPr lang="en-US" dirty="0"/>
              <a:t> o </a:t>
            </a:r>
            <a:r>
              <a:rPr lang="en-US" dirty="0" err="1"/>
              <a:t>resultado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2797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Modelar</a:t>
            </a:r>
            <a:r>
              <a:rPr lang="en-US" dirty="0"/>
              <a:t> e normalizer </a:t>
            </a:r>
            <a:r>
              <a:rPr lang="en-US" dirty="0" err="1"/>
              <a:t>os</a:t>
            </a:r>
            <a:r>
              <a:rPr lang="en-US" dirty="0"/>
              <a:t> dados</a:t>
            </a:r>
          </a:p>
          <a:p>
            <a:r>
              <a:rPr lang="en-US" dirty="0"/>
              <a:t>Fazer </a:t>
            </a:r>
            <a:r>
              <a:rPr lang="en-US" dirty="0" err="1"/>
              <a:t>histórico</a:t>
            </a:r>
            <a:r>
              <a:rPr lang="en-US" dirty="0"/>
              <a:t> de </a:t>
            </a:r>
            <a:r>
              <a:rPr lang="en-US" dirty="0" err="1"/>
              <a:t>mapas</a:t>
            </a:r>
            <a:endParaRPr lang="en-US" dirty="0"/>
          </a:p>
          <a:p>
            <a:r>
              <a:rPr lang="en-US" dirty="0" err="1"/>
              <a:t>Regionalizar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mapas</a:t>
            </a:r>
            <a:endParaRPr lang="en-US" dirty="0"/>
          </a:p>
          <a:p>
            <a:r>
              <a:rPr lang="en-US" dirty="0" err="1"/>
              <a:t>Definir</a:t>
            </a:r>
            <a:r>
              <a:rPr lang="en-US" dirty="0"/>
              <a:t> a </a:t>
            </a:r>
            <a:r>
              <a:rPr lang="en-US" dirty="0" err="1"/>
              <a:t>função</a:t>
            </a:r>
            <a:r>
              <a:rPr lang="en-US" dirty="0"/>
              <a:t> de </a:t>
            </a:r>
            <a:r>
              <a:rPr lang="en-US" dirty="0" err="1"/>
              <a:t>avaliaçãp</a:t>
            </a:r>
            <a:endParaRPr lang="en-US" dirty="0"/>
          </a:p>
          <a:p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287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	 </a:t>
            </a:r>
          </a:p>
          <a:p>
            <a:r>
              <a:rPr lang="en-US" dirty="0"/>
              <a:t>	- </a:t>
            </a:r>
            <a:r>
              <a:rPr lang="en-US" dirty="0" err="1"/>
              <a:t>melhor</a:t>
            </a:r>
            <a:r>
              <a:rPr lang="en-US" dirty="0"/>
              <a:t> </a:t>
            </a:r>
            <a:r>
              <a:rPr lang="en-US" dirty="0" err="1"/>
              <a:t>representação</a:t>
            </a:r>
            <a:endParaRPr lang="en-US" dirty="0"/>
          </a:p>
          <a:p>
            <a:r>
              <a:rPr lang="en-US" dirty="0"/>
              <a:t>	-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complexo</a:t>
            </a:r>
            <a:r>
              <a:rPr lang="en-US" dirty="0"/>
              <a:t> de processor</a:t>
            </a:r>
          </a:p>
          <a:p>
            <a:endParaRPr lang="en-US" dirty="0"/>
          </a:p>
          <a:p>
            <a:r>
              <a:rPr lang="en-US" dirty="0"/>
              <a:t>2</a:t>
            </a:r>
          </a:p>
          <a:p>
            <a:r>
              <a:rPr lang="en-US" dirty="0"/>
              <a:t>	- </a:t>
            </a:r>
            <a:r>
              <a:rPr lang="en-US" dirty="0" err="1"/>
              <a:t>melhor</a:t>
            </a:r>
            <a:r>
              <a:rPr lang="en-US" dirty="0"/>
              <a:t> </a:t>
            </a:r>
            <a:r>
              <a:rPr lang="en-US" dirty="0" err="1"/>
              <a:t>organizção</a:t>
            </a:r>
            <a:r>
              <a:rPr lang="en-US" dirty="0"/>
              <a:t> e </a:t>
            </a:r>
            <a:r>
              <a:rPr lang="en-US" dirty="0" err="1"/>
              <a:t>processamento</a:t>
            </a:r>
            <a:r>
              <a:rPr lang="en-US" dirty="0"/>
              <a:t> dos dados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5398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</a:t>
            </a:r>
            <a:r>
              <a:rPr lang="en-US" dirty="0" err="1"/>
              <a:t>Exemplo</a:t>
            </a:r>
            <a:r>
              <a:rPr lang="en-US" dirty="0"/>
              <a:t> de </a:t>
            </a:r>
            <a:r>
              <a:rPr lang="en-US" dirty="0" err="1"/>
              <a:t>mapas</a:t>
            </a:r>
            <a:r>
              <a:rPr lang="en-US" dirty="0"/>
              <a:t> de </a:t>
            </a:r>
            <a:r>
              <a:rPr lang="en-US" dirty="0" err="1"/>
              <a:t>quadrículas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7122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 - </a:t>
            </a:r>
            <a:r>
              <a:rPr lang="en-US" dirty="0" err="1"/>
              <a:t>Regiões</a:t>
            </a:r>
            <a:r>
              <a:rPr lang="en-US" dirty="0"/>
              <a:t>  </a:t>
            </a:r>
            <a:r>
              <a:rPr lang="en-US" dirty="0" err="1"/>
              <a:t>geralmente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planos</a:t>
            </a:r>
            <a:r>
              <a:rPr lang="en-US" dirty="0"/>
              <a:t> </a:t>
            </a:r>
            <a:r>
              <a:rPr lang="en-US" dirty="0" err="1"/>
              <a:t>diretores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5730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Taxa de </a:t>
            </a:r>
            <a:r>
              <a:rPr lang="en-US" dirty="0" err="1"/>
              <a:t>crescimento</a:t>
            </a:r>
            <a:r>
              <a:rPr lang="en-US" dirty="0"/>
              <a:t> de </a:t>
            </a:r>
            <a:r>
              <a:rPr lang="en-US" dirty="0" err="1"/>
              <a:t>períodos</a:t>
            </a:r>
            <a:r>
              <a:rPr lang="en-US" dirty="0"/>
              <a:t> </a:t>
            </a:r>
            <a:r>
              <a:rPr lang="en-US" dirty="0" err="1"/>
              <a:t>passados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tendência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Melhor</a:t>
            </a:r>
            <a:r>
              <a:rPr lang="en-US" dirty="0"/>
              <a:t> </a:t>
            </a:r>
            <a:r>
              <a:rPr lang="en-US" dirty="0" err="1"/>
              <a:t>usar</a:t>
            </a:r>
            <a:r>
              <a:rPr lang="en-US" dirty="0"/>
              <a:t> </a:t>
            </a:r>
            <a:r>
              <a:rPr lang="en-US" dirty="0" err="1"/>
              <a:t>quadrículas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252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Taxa de </a:t>
            </a:r>
            <a:r>
              <a:rPr lang="en-US" dirty="0" err="1"/>
              <a:t>crescimento</a:t>
            </a:r>
            <a:r>
              <a:rPr lang="en-US" dirty="0"/>
              <a:t> de </a:t>
            </a:r>
            <a:r>
              <a:rPr lang="en-US" dirty="0" err="1"/>
              <a:t>períodos</a:t>
            </a:r>
            <a:r>
              <a:rPr lang="en-US" dirty="0"/>
              <a:t> </a:t>
            </a:r>
            <a:r>
              <a:rPr lang="en-US" dirty="0" err="1"/>
              <a:t>passados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Curva</a:t>
            </a:r>
            <a:r>
              <a:rPr lang="en-US" dirty="0"/>
              <a:t> de </a:t>
            </a:r>
            <a:r>
              <a:rPr lang="en-US" dirty="0" err="1"/>
              <a:t>tendência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Melhor</a:t>
            </a:r>
            <a:r>
              <a:rPr lang="en-US" dirty="0"/>
              <a:t> </a:t>
            </a:r>
            <a:r>
              <a:rPr lang="en-US" dirty="0" err="1"/>
              <a:t>usar</a:t>
            </a:r>
            <a:r>
              <a:rPr lang="en-US" dirty="0"/>
              <a:t> </a:t>
            </a:r>
            <a:r>
              <a:rPr lang="en-US" dirty="0" err="1"/>
              <a:t>quadrículas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8885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  </a:t>
            </a:r>
            <a:r>
              <a:rPr lang="en-US" dirty="0" err="1"/>
              <a:t>Planos</a:t>
            </a:r>
            <a:r>
              <a:rPr lang="en-US" dirty="0"/>
              <a:t> </a:t>
            </a:r>
            <a:r>
              <a:rPr lang="en-US" dirty="0" err="1"/>
              <a:t>diretores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Zoneamento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1043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Retira</a:t>
            </a:r>
            <a:r>
              <a:rPr lang="en-US" dirty="0"/>
              <a:t> </a:t>
            </a:r>
            <a:r>
              <a:rPr lang="en-US" dirty="0" err="1"/>
              <a:t>informações</a:t>
            </a:r>
            <a:r>
              <a:rPr lang="en-US" dirty="0"/>
              <a:t> para </a:t>
            </a:r>
            <a:r>
              <a:rPr lang="en-US" dirty="0" err="1"/>
              <a:t>definrir</a:t>
            </a:r>
            <a:r>
              <a:rPr lang="en-US" dirty="0"/>
              <a:t> o </a:t>
            </a:r>
            <a:r>
              <a:rPr lang="en-US" dirty="0" err="1"/>
              <a:t>crescimento</a:t>
            </a:r>
            <a:r>
              <a:rPr lang="en-US" dirty="0"/>
              <a:t>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483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Normalizar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dados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Gerar</a:t>
            </a:r>
            <a:r>
              <a:rPr lang="en-US" dirty="0"/>
              <a:t> um </a:t>
            </a:r>
            <a:r>
              <a:rPr lang="en-US" dirty="0" err="1"/>
              <a:t>histórico</a:t>
            </a:r>
            <a:r>
              <a:rPr lang="en-US" dirty="0"/>
              <a:t> de </a:t>
            </a:r>
            <a:r>
              <a:rPr lang="en-US" dirty="0" err="1"/>
              <a:t>mapas</a:t>
            </a:r>
            <a:r>
              <a:rPr lang="en-US" dirty="0"/>
              <a:t> de </a:t>
            </a:r>
            <a:r>
              <a:rPr lang="en-US" dirty="0" err="1"/>
              <a:t>quadrículas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Desafio</a:t>
            </a:r>
            <a:r>
              <a:rPr lang="en-US" dirty="0"/>
              <a:t>: </a:t>
            </a:r>
            <a:r>
              <a:rPr lang="en-US" dirty="0" err="1"/>
              <a:t>Obter</a:t>
            </a:r>
            <a:r>
              <a:rPr lang="en-US" dirty="0"/>
              <a:t> dados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grande</a:t>
            </a:r>
            <a:r>
              <a:rPr lang="en-US" dirty="0"/>
              <a:t> </a:t>
            </a:r>
            <a:r>
              <a:rPr lang="en-US" dirty="0" err="1"/>
              <a:t>quantidade</a:t>
            </a:r>
            <a:endParaRPr lang="en-US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72067F2-1ACC-4472-86AB-E667466F9331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4654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754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5828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0353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2257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0001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2612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8015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308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432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563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0756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81E30-77DE-4378-964D-057CD03E03E9}" type="datetimeFigureOut">
              <a:rPr lang="en-US" smtClean="0"/>
              <a:t>1/20/2017</a:t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134C6-A2D8-49DA-B5CE-B7BF7DCE8509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1231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2.jpe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3" Type="http://schemas.openxmlformats.org/officeDocument/2006/relationships/image" Target="../media/image8.jpe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3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16"/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04671" y="2600324"/>
            <a:ext cx="6405753" cy="3277961"/>
          </a:xfrm>
        </p:spPr>
        <p:txBody>
          <a:bodyPr anchor="t">
            <a:normAutofit/>
          </a:bodyPr>
          <a:lstStyle/>
          <a:p>
            <a:pPr algn="l">
              <a:lnSpc>
                <a:spcPct val="80000"/>
              </a:lnSpc>
            </a:pPr>
            <a:r>
              <a:rPr lang="en-US" sz="5000"/>
              <a:t>Otimização Competitiva Imperialista para Previsão Espacial Urbana em Alta Resolução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en-US" sz="2000"/>
              <a:t>Mestrando: Marcel Mendonça Grilo</a:t>
            </a:r>
          </a:p>
          <a:p>
            <a:pPr algn="l"/>
            <a:r>
              <a:rPr lang="en-US" sz="2000"/>
              <a:t>Oriendador: Carlos Henrique Valério de Moraes</a:t>
            </a:r>
          </a:p>
        </p:txBody>
      </p:sp>
    </p:spTree>
    <p:extLst>
      <p:ext uri="{BB962C8B-B14F-4D97-AF65-F5344CB8AC3E}">
        <p14:creationId xmlns:p14="http://schemas.microsoft.com/office/powerpoint/2010/main" val="18644400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/>
          <p:cNvSpPr/>
          <p:nvPr/>
        </p:nvSpPr>
        <p:spPr>
          <a:xfrm>
            <a:off x="6826128" y="2429669"/>
            <a:ext cx="3926886" cy="314325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Alguns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Mapas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do Plano </a:t>
            </a:r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Diretor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Taubaté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-SP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2827" y="3001223"/>
            <a:ext cx="2772453" cy="192834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44681" y="3303640"/>
            <a:ext cx="2654649" cy="1845849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Métodos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endParaRPr lang="en-US" dirty="0"/>
          </a:p>
        </p:txBody>
      </p:sp>
      <p:sp>
        <p:nvSpPr>
          <p:cNvPr id="12" name="Espaço Reservado para Conteúdo 1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baseados</a:t>
            </a:r>
            <a:r>
              <a:rPr lang="en-US" dirty="0"/>
              <a:t> no </a:t>
            </a:r>
            <a:r>
              <a:rPr lang="en-US" dirty="0" err="1"/>
              <a:t>uso</a:t>
            </a:r>
            <a:r>
              <a:rPr lang="en-US" dirty="0"/>
              <a:t> da terra.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8448" y="2840895"/>
            <a:ext cx="3321938" cy="20886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69412" y="3722547"/>
            <a:ext cx="2850285" cy="1845849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1063725" y="3170035"/>
            <a:ext cx="1538927" cy="1430388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ipse 24"/>
          <p:cNvSpPr/>
          <p:nvPr/>
        </p:nvSpPr>
        <p:spPr>
          <a:xfrm>
            <a:off x="1620824" y="2873133"/>
            <a:ext cx="1329300" cy="12606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ipse 25"/>
          <p:cNvSpPr/>
          <p:nvPr/>
        </p:nvSpPr>
        <p:spPr>
          <a:xfrm>
            <a:off x="2906740" y="3254909"/>
            <a:ext cx="1329300" cy="1260640"/>
          </a:xfrm>
          <a:prstGeom prst="ellipse">
            <a:avLst/>
          </a:prstGeom>
          <a:solidFill>
            <a:schemeClr val="accent4">
              <a:lumMod val="75000"/>
              <a:alpha val="49000"/>
            </a:scheme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ipse 26"/>
          <p:cNvSpPr/>
          <p:nvPr/>
        </p:nvSpPr>
        <p:spPr>
          <a:xfrm>
            <a:off x="2482008" y="4069894"/>
            <a:ext cx="1074837" cy="758737"/>
          </a:xfrm>
          <a:prstGeom prst="ellipse">
            <a:avLst/>
          </a:prstGeom>
          <a:solidFill>
            <a:schemeClr val="accent4">
              <a:lumMod val="75000"/>
              <a:alpha val="49000"/>
            </a:scheme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ipse 27"/>
          <p:cNvSpPr/>
          <p:nvPr/>
        </p:nvSpPr>
        <p:spPr>
          <a:xfrm>
            <a:off x="2569669" y="2980397"/>
            <a:ext cx="1089700" cy="470622"/>
          </a:xfrm>
          <a:prstGeom prst="ellipse">
            <a:avLst/>
          </a:prstGeom>
          <a:solidFill>
            <a:srgbClr val="FF0000">
              <a:alpha val="49000"/>
            </a:srgb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CaixaDeTexto 35"/>
          <p:cNvSpPr txBox="1"/>
          <p:nvPr/>
        </p:nvSpPr>
        <p:spPr>
          <a:xfrm>
            <a:off x="1947186" y="2836925"/>
            <a:ext cx="162420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err="1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Zoneamento</a:t>
            </a:r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 2014</a:t>
            </a:r>
          </a:p>
        </p:txBody>
      </p:sp>
    </p:spTree>
    <p:extLst>
      <p:ext uri="{BB962C8B-B14F-4D97-AF65-F5344CB8AC3E}">
        <p14:creationId xmlns:p14="http://schemas.microsoft.com/office/powerpoint/2010/main" val="635485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Imagem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498" y="2524864"/>
            <a:ext cx="3321938" cy="20886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0" name="Seta: para Baixo 9"/>
          <p:cNvSpPr/>
          <p:nvPr/>
        </p:nvSpPr>
        <p:spPr>
          <a:xfrm rot="10800000">
            <a:off x="8687795" y="3561980"/>
            <a:ext cx="257175" cy="301246"/>
          </a:xfrm>
          <a:prstGeom prst="downArrow">
            <a:avLst/>
          </a:prstGeom>
          <a:solidFill>
            <a:srgbClr val="FF0000">
              <a:alpha val="29000"/>
            </a:srgbClr>
          </a:solidFill>
          <a:ln>
            <a:solidFill>
              <a:srgbClr val="FF000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Seta: para Baixo 36"/>
          <p:cNvSpPr/>
          <p:nvPr/>
        </p:nvSpPr>
        <p:spPr>
          <a:xfrm rot="10800000">
            <a:off x="9192500" y="2944353"/>
            <a:ext cx="257175" cy="431757"/>
          </a:xfrm>
          <a:prstGeom prst="downArrow">
            <a:avLst/>
          </a:prstGeom>
          <a:solidFill>
            <a:srgbClr val="FF0000">
              <a:alpha val="29000"/>
            </a:srgbClr>
          </a:solidFill>
          <a:ln>
            <a:solidFill>
              <a:srgbClr val="FF000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Seta: para Baixo 37"/>
          <p:cNvSpPr/>
          <p:nvPr/>
        </p:nvSpPr>
        <p:spPr>
          <a:xfrm rot="10800000">
            <a:off x="9623751" y="3244351"/>
            <a:ext cx="257175" cy="385607"/>
          </a:xfrm>
          <a:prstGeom prst="downArrow">
            <a:avLst/>
          </a:prstGeom>
          <a:solidFill>
            <a:srgbClr val="FF0000">
              <a:alpha val="29000"/>
            </a:srgbClr>
          </a:solidFill>
          <a:ln>
            <a:solidFill>
              <a:srgbClr val="FF000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Seta: para Baixo 38"/>
          <p:cNvSpPr/>
          <p:nvPr/>
        </p:nvSpPr>
        <p:spPr>
          <a:xfrm rot="10800000">
            <a:off x="10135467" y="2809336"/>
            <a:ext cx="257175" cy="341249"/>
          </a:xfrm>
          <a:prstGeom prst="downArrow">
            <a:avLst/>
          </a:prstGeom>
          <a:solidFill>
            <a:srgbClr val="FF0000">
              <a:alpha val="29000"/>
            </a:srgbClr>
          </a:solidFill>
          <a:ln>
            <a:solidFill>
              <a:srgbClr val="FF000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Seta: para Baixo 39"/>
          <p:cNvSpPr/>
          <p:nvPr/>
        </p:nvSpPr>
        <p:spPr>
          <a:xfrm rot="10800000">
            <a:off x="10941849" y="3620754"/>
            <a:ext cx="187270" cy="248491"/>
          </a:xfrm>
          <a:prstGeom prst="downArrow">
            <a:avLst/>
          </a:prstGeom>
          <a:solidFill>
            <a:srgbClr val="FF0000">
              <a:alpha val="29000"/>
            </a:srgbClr>
          </a:solidFill>
          <a:ln>
            <a:solidFill>
              <a:srgbClr val="FF000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Espaço Reservado para Conteúdo 1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/>
              <a:t>Métodos</a:t>
            </a:r>
            <a:r>
              <a:rPr lang="en-US" dirty="0"/>
              <a:t> </a:t>
            </a:r>
            <a:r>
              <a:rPr lang="en-US" dirty="0" err="1"/>
              <a:t>baseados</a:t>
            </a:r>
            <a:r>
              <a:rPr lang="en-US" dirty="0"/>
              <a:t> no </a:t>
            </a:r>
            <a:r>
              <a:rPr lang="en-US" dirty="0" err="1"/>
              <a:t>uso</a:t>
            </a:r>
            <a:r>
              <a:rPr lang="en-US" dirty="0"/>
              <a:t> da terra.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6" name="Retângulo 5"/>
          <p:cNvSpPr/>
          <p:nvPr/>
        </p:nvSpPr>
        <p:spPr>
          <a:xfrm>
            <a:off x="4474839" y="2630258"/>
            <a:ext cx="2455222" cy="2168894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t" anchorCtr="0"/>
          <a:lstStyle/>
          <a:p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Alguns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Mapas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do Plano </a:t>
            </a:r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Diretor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75000"/>
                    <a:lumOff val="25000"/>
                  </a:schemeClr>
                </a:solidFill>
              </a:rPr>
              <a:t>Taubaté</a:t>
            </a:r>
            <a:r>
              <a:rPr lang="en-US" dirty="0">
                <a:solidFill>
                  <a:schemeClr val="bg1">
                    <a:lumMod val="75000"/>
                    <a:lumOff val="25000"/>
                  </a:schemeClr>
                </a:solidFill>
              </a:rPr>
              <a:t>-SP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50270" y="3231914"/>
            <a:ext cx="1613947" cy="1122558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7000" y="3415969"/>
            <a:ext cx="1545369" cy="1074537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Métodos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endParaRPr lang="en-US" dirty="0"/>
          </a:p>
        </p:txBody>
      </p:sp>
      <p:pic>
        <p:nvPicPr>
          <p:cNvPr id="17" name="Imagem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123" y="2634228"/>
            <a:ext cx="3321938" cy="20886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3" name="Imagem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4882" y="3636085"/>
            <a:ext cx="1659256" cy="1074537"/>
          </a:xfrm>
          <a:prstGeom prst="rect">
            <a:avLst/>
          </a:prstGeom>
        </p:spPr>
      </p:pic>
      <p:sp>
        <p:nvSpPr>
          <p:cNvPr id="7" name="Elipse 6"/>
          <p:cNvSpPr/>
          <p:nvPr/>
        </p:nvSpPr>
        <p:spPr>
          <a:xfrm>
            <a:off x="749400" y="2963368"/>
            <a:ext cx="1538927" cy="1430388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Elipse 24"/>
          <p:cNvSpPr/>
          <p:nvPr/>
        </p:nvSpPr>
        <p:spPr>
          <a:xfrm>
            <a:off x="1306499" y="2666466"/>
            <a:ext cx="1329300" cy="1260640"/>
          </a:xfrm>
          <a:prstGeom prst="ellipse">
            <a:avLst/>
          </a:prstGeom>
          <a:solidFill>
            <a:schemeClr val="accent1">
              <a:alpha val="49000"/>
            </a:scheme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Elipse 25"/>
          <p:cNvSpPr/>
          <p:nvPr/>
        </p:nvSpPr>
        <p:spPr>
          <a:xfrm>
            <a:off x="2592415" y="3048242"/>
            <a:ext cx="1329300" cy="1260640"/>
          </a:xfrm>
          <a:prstGeom prst="ellipse">
            <a:avLst/>
          </a:prstGeom>
          <a:solidFill>
            <a:schemeClr val="accent4">
              <a:lumMod val="75000"/>
              <a:alpha val="49000"/>
            </a:scheme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Elipse 26"/>
          <p:cNvSpPr/>
          <p:nvPr/>
        </p:nvSpPr>
        <p:spPr>
          <a:xfrm>
            <a:off x="2167683" y="3863227"/>
            <a:ext cx="1074837" cy="758737"/>
          </a:xfrm>
          <a:prstGeom prst="ellipse">
            <a:avLst/>
          </a:prstGeom>
          <a:solidFill>
            <a:schemeClr val="accent4">
              <a:lumMod val="75000"/>
              <a:alpha val="49000"/>
            </a:scheme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Elipse 27"/>
          <p:cNvSpPr/>
          <p:nvPr/>
        </p:nvSpPr>
        <p:spPr>
          <a:xfrm>
            <a:off x="2255344" y="2773730"/>
            <a:ext cx="1089700" cy="470622"/>
          </a:xfrm>
          <a:prstGeom prst="ellipse">
            <a:avLst/>
          </a:prstGeom>
          <a:solidFill>
            <a:srgbClr val="FF0000">
              <a:alpha val="49000"/>
            </a:srgbClr>
          </a:solidFill>
          <a:ln>
            <a:solidFill>
              <a:schemeClr val="accent1">
                <a:shade val="50000"/>
                <a:alpha val="16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CaixaDeTexto 21"/>
          <p:cNvSpPr txBox="1"/>
          <p:nvPr/>
        </p:nvSpPr>
        <p:spPr>
          <a:xfrm>
            <a:off x="1632861" y="2630258"/>
            <a:ext cx="162420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err="1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Zoneamento</a:t>
            </a:r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 2014</a:t>
            </a:r>
          </a:p>
        </p:txBody>
      </p:sp>
      <p:sp>
        <p:nvSpPr>
          <p:cNvPr id="8" name="Cruz 7"/>
          <p:cNvSpPr/>
          <p:nvPr/>
        </p:nvSpPr>
        <p:spPr>
          <a:xfrm>
            <a:off x="4024781" y="3370051"/>
            <a:ext cx="398194" cy="406633"/>
          </a:xfrm>
          <a:prstGeom prst="plus">
            <a:avLst>
              <a:gd name="adj" fmla="val 4059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eta: para a Direita 8"/>
          <p:cNvSpPr/>
          <p:nvPr/>
        </p:nvSpPr>
        <p:spPr>
          <a:xfrm>
            <a:off x="7088189" y="3276590"/>
            <a:ext cx="1202481" cy="586638"/>
          </a:xfrm>
          <a:prstGeom prst="rightArrow">
            <a:avLst>
              <a:gd name="adj1" fmla="val 21855"/>
              <a:gd name="adj2" fmla="val 67682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Seta: para Baixo 40"/>
          <p:cNvSpPr/>
          <p:nvPr/>
        </p:nvSpPr>
        <p:spPr>
          <a:xfrm rot="10800000">
            <a:off x="10451928" y="2603105"/>
            <a:ext cx="257175" cy="341249"/>
          </a:xfrm>
          <a:prstGeom prst="downArrow">
            <a:avLst/>
          </a:prstGeom>
          <a:solidFill>
            <a:srgbClr val="FF0000">
              <a:alpha val="29000"/>
            </a:srgbClr>
          </a:solidFill>
          <a:ln>
            <a:solidFill>
              <a:srgbClr val="FF000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Seta: para Baixo 41"/>
          <p:cNvSpPr/>
          <p:nvPr/>
        </p:nvSpPr>
        <p:spPr>
          <a:xfrm rot="10800000">
            <a:off x="10165110" y="2524864"/>
            <a:ext cx="257175" cy="341249"/>
          </a:xfrm>
          <a:prstGeom prst="downArrow">
            <a:avLst/>
          </a:prstGeom>
          <a:solidFill>
            <a:srgbClr val="FF0000">
              <a:alpha val="29000"/>
            </a:srgbClr>
          </a:solidFill>
          <a:ln>
            <a:solidFill>
              <a:srgbClr val="FF000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eta: para Baixo 42"/>
          <p:cNvSpPr/>
          <p:nvPr/>
        </p:nvSpPr>
        <p:spPr>
          <a:xfrm rot="10800000">
            <a:off x="10684674" y="2610068"/>
            <a:ext cx="257175" cy="341249"/>
          </a:xfrm>
          <a:prstGeom prst="downArrow">
            <a:avLst/>
          </a:prstGeom>
          <a:solidFill>
            <a:srgbClr val="FF0000">
              <a:alpha val="29000"/>
            </a:srgbClr>
          </a:solidFill>
          <a:ln>
            <a:solidFill>
              <a:srgbClr val="FF0000">
                <a:alpha val="7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CaixaDeTexto 23"/>
          <p:cNvSpPr txBox="1"/>
          <p:nvPr/>
        </p:nvSpPr>
        <p:spPr>
          <a:xfrm>
            <a:off x="9376329" y="2656796"/>
            <a:ext cx="1624204" cy="6463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 err="1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Crescimento</a:t>
            </a:r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 de </a:t>
            </a:r>
            <a:r>
              <a:rPr lang="en-US" dirty="0" err="1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carga</a:t>
            </a:r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 2016</a:t>
            </a:r>
          </a:p>
        </p:txBody>
      </p:sp>
    </p:spTree>
    <p:extLst>
      <p:ext uri="{BB962C8B-B14F-4D97-AF65-F5344CB8AC3E}">
        <p14:creationId xmlns:p14="http://schemas.microsoft.com/office/powerpoint/2010/main" val="1670800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Conteúdo 11"/>
          <p:cNvSpPr>
            <a:spLocks noGrp="1"/>
          </p:cNvSpPr>
          <p:nvPr>
            <p:ph idx="1"/>
          </p:nvPr>
        </p:nvSpPr>
        <p:spPr>
          <a:xfrm>
            <a:off x="752475" y="1855786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e </a:t>
            </a:r>
            <a:r>
              <a:rPr lang="en-US" dirty="0" err="1"/>
              <a:t>desafios</a:t>
            </a:r>
            <a:endParaRPr lang="en-US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1138" y="3133724"/>
            <a:ext cx="1995618" cy="1371601"/>
          </a:xfrm>
          <a:prstGeom prst="rect">
            <a:avLst/>
          </a:prstGeom>
        </p:spPr>
      </p:pic>
      <p:sp>
        <p:nvSpPr>
          <p:cNvPr id="4" name="Fluxograma: Disco Magnético 3"/>
          <p:cNvSpPr/>
          <p:nvPr/>
        </p:nvSpPr>
        <p:spPr>
          <a:xfrm>
            <a:off x="3632345" y="3050775"/>
            <a:ext cx="628650" cy="40957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uxograma: Disco Magnético 10"/>
          <p:cNvSpPr/>
          <p:nvPr/>
        </p:nvSpPr>
        <p:spPr>
          <a:xfrm>
            <a:off x="4171950" y="2390773"/>
            <a:ext cx="628650" cy="40957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luxograma: Disco Magnético 12"/>
          <p:cNvSpPr/>
          <p:nvPr/>
        </p:nvSpPr>
        <p:spPr>
          <a:xfrm>
            <a:off x="3381375" y="3732607"/>
            <a:ext cx="628650" cy="40957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uxograma: Disco Magnético 13"/>
          <p:cNvSpPr/>
          <p:nvPr/>
        </p:nvSpPr>
        <p:spPr>
          <a:xfrm>
            <a:off x="3707607" y="4427538"/>
            <a:ext cx="628650" cy="40957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uxograma: Disco Magnético 14"/>
          <p:cNvSpPr/>
          <p:nvPr/>
        </p:nvSpPr>
        <p:spPr>
          <a:xfrm>
            <a:off x="4171950" y="5140325"/>
            <a:ext cx="628650" cy="409576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eta: para a Direita Listrada 4"/>
          <p:cNvSpPr/>
          <p:nvPr/>
        </p:nvSpPr>
        <p:spPr>
          <a:xfrm rot="2508995">
            <a:off x="4800600" y="2800349"/>
            <a:ext cx="490538" cy="455214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Seta: para a Direita Listrada 15"/>
          <p:cNvSpPr/>
          <p:nvPr/>
        </p:nvSpPr>
        <p:spPr>
          <a:xfrm rot="724657">
            <a:off x="4591587" y="3233082"/>
            <a:ext cx="490538" cy="455214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Seta: para a Direita Listrada 16"/>
          <p:cNvSpPr/>
          <p:nvPr/>
        </p:nvSpPr>
        <p:spPr>
          <a:xfrm>
            <a:off x="4549392" y="3705616"/>
            <a:ext cx="490538" cy="455214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Seta: para a Direita Listrada 17"/>
          <p:cNvSpPr/>
          <p:nvPr/>
        </p:nvSpPr>
        <p:spPr>
          <a:xfrm rot="20250100">
            <a:off x="4656207" y="4169770"/>
            <a:ext cx="490538" cy="455214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Seta: para a Direita Listrada 18"/>
          <p:cNvSpPr/>
          <p:nvPr/>
        </p:nvSpPr>
        <p:spPr>
          <a:xfrm rot="18884065">
            <a:off x="4915159" y="4578289"/>
            <a:ext cx="490538" cy="455214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0032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Conteúdo 11"/>
          <p:cNvSpPr>
            <a:spLocks noGrp="1"/>
          </p:cNvSpPr>
          <p:nvPr>
            <p:ph idx="1"/>
          </p:nvPr>
        </p:nvSpPr>
        <p:spPr>
          <a:xfrm>
            <a:off x="752475" y="1855786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e </a:t>
            </a:r>
            <a:r>
              <a:rPr lang="en-US" dirty="0" err="1"/>
              <a:t>desafios</a:t>
            </a:r>
            <a:endParaRPr lang="en-US" dirty="0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2614" y="2228849"/>
            <a:ext cx="3320922" cy="324326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014" y="2381249"/>
            <a:ext cx="3320922" cy="3243263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414" y="2533649"/>
            <a:ext cx="3320922" cy="3243263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814" y="2686049"/>
            <a:ext cx="3320922" cy="3243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554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Conteúdo 11"/>
          <p:cNvSpPr>
            <a:spLocks noGrp="1"/>
          </p:cNvSpPr>
          <p:nvPr>
            <p:ph idx="1"/>
          </p:nvPr>
        </p:nvSpPr>
        <p:spPr>
          <a:xfrm>
            <a:off x="752475" y="1855786"/>
            <a:ext cx="10515600" cy="435133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e </a:t>
            </a:r>
            <a:r>
              <a:rPr lang="en-US" dirty="0" err="1"/>
              <a:t>desafios</a:t>
            </a:r>
            <a:endParaRPr lang="en-US" dirty="0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7880" y="2103274"/>
            <a:ext cx="4158395" cy="3878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2604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Conteúdo 11"/>
          <p:cNvSpPr>
            <a:spLocks noGrp="1"/>
          </p:cNvSpPr>
          <p:nvPr>
            <p:ph idx="1"/>
          </p:nvPr>
        </p:nvSpPr>
        <p:spPr>
          <a:xfrm>
            <a:off x="752475" y="185578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8800" dirty="0">
                <a:latin typeface="Lucida Calligraphy" panose="03010101010101010101" pitchFamily="66" charset="0"/>
              </a:rPr>
              <a:t>			</a:t>
            </a:r>
            <a:r>
              <a:rPr lang="en-US" sz="8800" dirty="0" err="1">
                <a:latin typeface="Lucida Calligraphy" panose="03010101010101010101" pitchFamily="66" charset="0"/>
              </a:rPr>
              <a:t>F</a:t>
            </a:r>
            <a:r>
              <a:rPr lang="en-US" sz="8800" baseline="-25000" dirty="0" err="1">
                <a:latin typeface="+mj-lt"/>
              </a:rPr>
              <a:t>avaliação</a:t>
            </a:r>
            <a:r>
              <a:rPr lang="en-US" sz="8800" dirty="0">
                <a:latin typeface="+mj-lt"/>
              </a:rPr>
              <a:t>()</a:t>
            </a:r>
          </a:p>
          <a:p>
            <a:pPr marL="0" indent="0">
              <a:buNone/>
            </a:pPr>
            <a:endParaRPr lang="en-US" sz="8800" dirty="0">
              <a:latin typeface="+mj-lt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e </a:t>
            </a:r>
            <a:r>
              <a:rPr lang="en-US" dirty="0" err="1"/>
              <a:t>desafios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7754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Espaço Reservado para Conteúdo 11"/>
          <p:cNvSpPr>
            <a:spLocks noGrp="1"/>
          </p:cNvSpPr>
          <p:nvPr>
            <p:ph idx="1"/>
          </p:nvPr>
        </p:nvSpPr>
        <p:spPr>
          <a:xfrm>
            <a:off x="752475" y="1855786"/>
            <a:ext cx="10515600" cy="4351338"/>
          </a:xfrm>
        </p:spPr>
        <p:txBody>
          <a:bodyPr>
            <a:normAutofit fontScale="47500" lnSpcReduction="20000"/>
          </a:bodyPr>
          <a:lstStyle/>
          <a:p>
            <a:pPr marL="0" indent="0">
              <a:buNone/>
            </a:pPr>
            <a:r>
              <a:rPr lang="en-US" sz="8800" dirty="0">
                <a:latin typeface="Lucida Calligraphy" panose="03010101010101010101" pitchFamily="66" charset="0"/>
              </a:rPr>
              <a:t>ICA</a:t>
            </a:r>
          </a:p>
          <a:p>
            <a:pPr marL="0" indent="0">
              <a:buNone/>
            </a:pPr>
            <a:r>
              <a:rPr lang="en-US" sz="8800" dirty="0">
                <a:latin typeface="Lucida Calligraphy" panose="03010101010101010101" pitchFamily="66" charset="0"/>
              </a:rPr>
              <a:t>{</a:t>
            </a:r>
          </a:p>
          <a:p>
            <a:pPr marL="0" indent="0">
              <a:buNone/>
            </a:pPr>
            <a:r>
              <a:rPr lang="en-US" sz="8800" dirty="0">
                <a:latin typeface="Lucida Calligraphy" panose="03010101010101010101" pitchFamily="66" charset="0"/>
              </a:rPr>
              <a:t>	</a:t>
            </a:r>
            <a:r>
              <a:rPr lang="en-US" sz="8800" dirty="0" err="1">
                <a:latin typeface="Lucida Calligraphy" panose="03010101010101010101" pitchFamily="66" charset="0"/>
              </a:rPr>
              <a:t>F</a:t>
            </a:r>
            <a:r>
              <a:rPr lang="en-US" sz="8800" baseline="-25000" dirty="0" err="1">
                <a:latin typeface="+mj-lt"/>
              </a:rPr>
              <a:t>avaliação</a:t>
            </a:r>
            <a:r>
              <a:rPr lang="en-US" sz="8800" dirty="0">
                <a:latin typeface="+mj-lt"/>
              </a:rPr>
              <a:t>(a)</a:t>
            </a:r>
          </a:p>
          <a:p>
            <a:pPr marL="0" indent="0">
              <a:buNone/>
            </a:pPr>
            <a:r>
              <a:rPr lang="en-US" sz="8800" dirty="0">
                <a:latin typeface="Lucida Calligraphy" panose="03010101010101010101" pitchFamily="66" charset="0"/>
              </a:rPr>
              <a:t>	</a:t>
            </a:r>
            <a:r>
              <a:rPr lang="en-US" sz="8800" dirty="0" err="1">
                <a:latin typeface="Lucida Calligraphy" panose="03010101010101010101" pitchFamily="66" charset="0"/>
              </a:rPr>
              <a:t>F</a:t>
            </a:r>
            <a:r>
              <a:rPr lang="en-US" sz="8800" baseline="-25000" dirty="0" err="1"/>
              <a:t>avaliação</a:t>
            </a:r>
            <a:r>
              <a:rPr lang="en-US" sz="8800" dirty="0"/>
              <a:t>(b)</a:t>
            </a:r>
          </a:p>
          <a:p>
            <a:pPr marL="0" indent="0">
              <a:buNone/>
            </a:pPr>
            <a:r>
              <a:rPr lang="en-US" sz="8800" dirty="0">
                <a:latin typeface="+mj-lt"/>
              </a:rPr>
              <a:t>	…</a:t>
            </a:r>
          </a:p>
          <a:p>
            <a:pPr marL="0" indent="0">
              <a:buNone/>
            </a:pPr>
            <a:r>
              <a:rPr lang="en-US" sz="8800" dirty="0">
                <a:latin typeface="Lucida Calligraphy" panose="03010101010101010101" pitchFamily="66" charset="0"/>
              </a:rPr>
              <a:t>	</a:t>
            </a:r>
            <a:r>
              <a:rPr lang="en-US" sz="8800" dirty="0" err="1">
                <a:latin typeface="Lucida Calligraphy" panose="03010101010101010101" pitchFamily="66" charset="0"/>
              </a:rPr>
              <a:t>F</a:t>
            </a:r>
            <a:r>
              <a:rPr lang="en-US" sz="8800" baseline="-25000" dirty="0" err="1"/>
              <a:t>avaliação</a:t>
            </a:r>
            <a:r>
              <a:rPr lang="en-US" sz="8800" dirty="0"/>
              <a:t>(n)</a:t>
            </a:r>
          </a:p>
          <a:p>
            <a:pPr marL="0" indent="0">
              <a:buNone/>
            </a:pPr>
            <a:r>
              <a:rPr lang="en-US" sz="8800" dirty="0"/>
              <a:t>}</a:t>
            </a:r>
          </a:p>
          <a:p>
            <a:pPr marL="0" indent="0">
              <a:buNone/>
            </a:pPr>
            <a:endParaRPr lang="en-US" sz="8800" dirty="0">
              <a:latin typeface="+mj-lt"/>
            </a:endParaRPr>
          </a:p>
          <a:p>
            <a:pPr marL="0" indent="0">
              <a:buNone/>
            </a:pPr>
            <a:endParaRPr lang="en-US" sz="8800" dirty="0">
              <a:latin typeface="+mj-lt"/>
            </a:endParaRPr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e </a:t>
            </a:r>
            <a:r>
              <a:rPr lang="en-US" dirty="0" err="1"/>
              <a:t>desafios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0241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e </a:t>
            </a:r>
            <a:r>
              <a:rPr lang="en-US" dirty="0" err="1"/>
              <a:t>desafios</a:t>
            </a:r>
            <a:endParaRPr lang="en-US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150" y="3058639"/>
            <a:ext cx="752475" cy="734975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857375" y="3105150"/>
            <a:ext cx="42195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latin typeface="Lucida Calligraphy" panose="03010101010101010101" pitchFamily="66" charset="0"/>
              </a:rPr>
              <a:t>F</a:t>
            </a:r>
            <a:r>
              <a:rPr lang="en-US" sz="4000" baseline="-25000" dirty="0"/>
              <a:t> </a:t>
            </a:r>
            <a:r>
              <a:rPr lang="en-US" sz="4000" dirty="0"/>
              <a:t>(</a:t>
            </a:r>
            <a:r>
              <a:rPr lang="en-US" sz="4000" dirty="0" err="1"/>
              <a:t>b</a:t>
            </a:r>
            <a:r>
              <a:rPr lang="en-US" sz="4000" baseline="-25000" dirty="0" err="1"/>
              <a:t>Ótimo</a:t>
            </a:r>
            <a:r>
              <a:rPr lang="en-US" sz="4000" dirty="0"/>
              <a:t>,        )  </a:t>
            </a:r>
            <a:r>
              <a:rPr lang="en-US" sz="4000" dirty="0">
                <a:sym typeface="Wingdings" panose="05000000000000000000" pitchFamily="2" charset="2"/>
              </a:rPr>
              <a:t></a:t>
            </a:r>
            <a:endParaRPr lang="en-US" sz="4000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4243387" y="3228260"/>
            <a:ext cx="538164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err="1"/>
              <a:t>t</a:t>
            </a:r>
            <a:r>
              <a:rPr lang="en-US" sz="3200" baseline="-25000" dirty="0" err="1"/>
              <a:t>n</a:t>
            </a:r>
            <a:endParaRPr lang="en-US" sz="3200" baseline="-25000" dirty="0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975" y="3058639"/>
            <a:ext cx="752475" cy="734975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5991226" y="3227175"/>
            <a:ext cx="752474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/>
              <a:t>t</a:t>
            </a:r>
            <a:r>
              <a:rPr lang="en-US" sz="3200" baseline="-25000" dirty="0"/>
              <a:t>n+1</a:t>
            </a:r>
          </a:p>
        </p:txBody>
      </p:sp>
    </p:spTree>
    <p:extLst>
      <p:ext uri="{BB962C8B-B14F-4D97-AF65-F5344CB8AC3E}">
        <p14:creationId xmlns:p14="http://schemas.microsoft.com/office/powerpoint/2010/main" val="299166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e </a:t>
            </a:r>
            <a:r>
              <a:rPr lang="en-US" dirty="0" err="1"/>
              <a:t>desafios</a:t>
            </a:r>
            <a:endParaRPr lang="en-US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150" y="3058639"/>
            <a:ext cx="752475" cy="734975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857375" y="3105150"/>
            <a:ext cx="42195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latin typeface="Lucida Calligraphy" panose="03010101010101010101" pitchFamily="66" charset="0"/>
              </a:rPr>
              <a:t>F</a:t>
            </a:r>
            <a:r>
              <a:rPr lang="en-US" sz="4000" baseline="-25000" dirty="0"/>
              <a:t> </a:t>
            </a:r>
            <a:r>
              <a:rPr lang="en-US" sz="4000" dirty="0"/>
              <a:t>(</a:t>
            </a:r>
            <a:r>
              <a:rPr lang="en-US" sz="4000" dirty="0" err="1"/>
              <a:t>b</a:t>
            </a:r>
            <a:r>
              <a:rPr lang="en-US" sz="4000" baseline="-25000" dirty="0" err="1"/>
              <a:t>Ótimo</a:t>
            </a:r>
            <a:r>
              <a:rPr lang="en-US" sz="4000" dirty="0"/>
              <a:t>,        )  </a:t>
            </a:r>
            <a:r>
              <a:rPr lang="en-US" sz="4000" dirty="0">
                <a:sym typeface="Wingdings" panose="05000000000000000000" pitchFamily="2" charset="2"/>
              </a:rPr>
              <a:t></a:t>
            </a:r>
            <a:endParaRPr lang="en-US" sz="4000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4243387" y="3228260"/>
            <a:ext cx="538164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err="1"/>
              <a:t>t</a:t>
            </a:r>
            <a:r>
              <a:rPr lang="en-US" sz="3200" baseline="-25000" dirty="0" err="1"/>
              <a:t>n</a:t>
            </a:r>
            <a:endParaRPr lang="en-US" sz="3200" baseline="-25000" dirty="0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975" y="3058639"/>
            <a:ext cx="752475" cy="734975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5895975" y="3227175"/>
            <a:ext cx="847725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/>
              <a:t>t’</a:t>
            </a:r>
            <a:r>
              <a:rPr lang="en-US" sz="3200" baseline="-25000" dirty="0"/>
              <a:t>n+1</a:t>
            </a:r>
          </a:p>
        </p:txBody>
      </p:sp>
      <p:pic>
        <p:nvPicPr>
          <p:cNvPr id="16" name="Imagem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150" y="2099806"/>
            <a:ext cx="752475" cy="734975"/>
          </a:xfrm>
          <a:prstGeom prst="rect">
            <a:avLst/>
          </a:prstGeom>
        </p:spPr>
      </p:pic>
      <p:sp>
        <p:nvSpPr>
          <p:cNvPr id="17" name="Retângulo 16"/>
          <p:cNvSpPr/>
          <p:nvPr/>
        </p:nvSpPr>
        <p:spPr>
          <a:xfrm>
            <a:off x="1857375" y="2146317"/>
            <a:ext cx="42195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latin typeface="Lucida Calligraphy" panose="03010101010101010101" pitchFamily="66" charset="0"/>
              </a:rPr>
              <a:t>F</a:t>
            </a:r>
            <a:r>
              <a:rPr lang="en-US" sz="4000" baseline="-25000" dirty="0"/>
              <a:t> </a:t>
            </a:r>
            <a:r>
              <a:rPr lang="en-US" sz="4000" dirty="0"/>
              <a:t>(</a:t>
            </a:r>
            <a:r>
              <a:rPr lang="en-US" sz="4000" dirty="0" err="1"/>
              <a:t>b</a:t>
            </a:r>
            <a:r>
              <a:rPr lang="en-US" sz="4000" baseline="-25000" dirty="0" err="1"/>
              <a:t>Ótimo</a:t>
            </a:r>
            <a:r>
              <a:rPr lang="en-US" sz="4000" dirty="0"/>
              <a:t>,        )  </a:t>
            </a:r>
            <a:r>
              <a:rPr lang="en-US" sz="4000" dirty="0">
                <a:sym typeface="Wingdings" panose="05000000000000000000" pitchFamily="2" charset="2"/>
              </a:rPr>
              <a:t></a:t>
            </a:r>
            <a:endParaRPr lang="en-US" sz="4000" dirty="0"/>
          </a:p>
        </p:txBody>
      </p:sp>
      <p:sp>
        <p:nvSpPr>
          <p:cNvPr id="18" name="CaixaDeTexto 17"/>
          <p:cNvSpPr txBox="1"/>
          <p:nvPr/>
        </p:nvSpPr>
        <p:spPr>
          <a:xfrm>
            <a:off x="4243387" y="2269427"/>
            <a:ext cx="538164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err="1"/>
              <a:t>t</a:t>
            </a:r>
            <a:r>
              <a:rPr lang="en-US" sz="3200" baseline="-25000" dirty="0" err="1"/>
              <a:t>n</a:t>
            </a:r>
            <a:endParaRPr lang="en-US" sz="3200" baseline="-25000" dirty="0"/>
          </a:p>
        </p:txBody>
      </p:sp>
      <p:pic>
        <p:nvPicPr>
          <p:cNvPr id="19" name="Imagem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975" y="2099806"/>
            <a:ext cx="752475" cy="734975"/>
          </a:xfrm>
          <a:prstGeom prst="rect">
            <a:avLst/>
          </a:prstGeom>
        </p:spPr>
      </p:pic>
      <p:sp>
        <p:nvSpPr>
          <p:cNvPr id="20" name="CaixaDeTexto 19"/>
          <p:cNvSpPr txBox="1"/>
          <p:nvPr/>
        </p:nvSpPr>
        <p:spPr>
          <a:xfrm>
            <a:off x="5895975" y="2268342"/>
            <a:ext cx="847725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/>
              <a:t>t’</a:t>
            </a:r>
            <a:r>
              <a:rPr lang="en-US" sz="3200" baseline="-25000" dirty="0"/>
              <a:t>n+1</a:t>
            </a:r>
          </a:p>
        </p:txBody>
      </p:sp>
      <p:pic>
        <p:nvPicPr>
          <p:cNvPr id="21" name="Imagem 2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67150" y="4983372"/>
            <a:ext cx="752475" cy="734975"/>
          </a:xfrm>
          <a:prstGeom prst="rect">
            <a:avLst/>
          </a:prstGeom>
        </p:spPr>
      </p:pic>
      <p:sp>
        <p:nvSpPr>
          <p:cNvPr id="22" name="Retângulo 21"/>
          <p:cNvSpPr/>
          <p:nvPr/>
        </p:nvSpPr>
        <p:spPr>
          <a:xfrm>
            <a:off x="1857375" y="5029883"/>
            <a:ext cx="421957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dirty="0">
                <a:latin typeface="Lucida Calligraphy" panose="03010101010101010101" pitchFamily="66" charset="0"/>
              </a:rPr>
              <a:t>F</a:t>
            </a:r>
            <a:r>
              <a:rPr lang="en-US" sz="4000" baseline="-25000" dirty="0"/>
              <a:t> </a:t>
            </a:r>
            <a:r>
              <a:rPr lang="en-US" sz="4000" dirty="0"/>
              <a:t>(</a:t>
            </a:r>
            <a:r>
              <a:rPr lang="en-US" sz="4000" dirty="0" err="1"/>
              <a:t>b</a:t>
            </a:r>
            <a:r>
              <a:rPr lang="en-US" sz="4000" baseline="-25000" dirty="0" err="1"/>
              <a:t>Ótimo</a:t>
            </a:r>
            <a:r>
              <a:rPr lang="en-US" sz="4000" dirty="0"/>
              <a:t>,        )  </a:t>
            </a:r>
            <a:r>
              <a:rPr lang="en-US" sz="4000" dirty="0">
                <a:sym typeface="Wingdings" panose="05000000000000000000" pitchFamily="2" charset="2"/>
              </a:rPr>
              <a:t></a:t>
            </a:r>
            <a:endParaRPr lang="en-US" sz="4000" dirty="0"/>
          </a:p>
        </p:txBody>
      </p:sp>
      <p:sp>
        <p:nvSpPr>
          <p:cNvPr id="23" name="CaixaDeTexto 22"/>
          <p:cNvSpPr txBox="1"/>
          <p:nvPr/>
        </p:nvSpPr>
        <p:spPr>
          <a:xfrm>
            <a:off x="4243387" y="5152993"/>
            <a:ext cx="538164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 err="1"/>
              <a:t>t</a:t>
            </a:r>
            <a:r>
              <a:rPr lang="en-US" sz="3200" baseline="-25000" dirty="0" err="1"/>
              <a:t>n</a:t>
            </a:r>
            <a:endParaRPr lang="en-US" sz="3200" baseline="-25000" dirty="0"/>
          </a:p>
        </p:txBody>
      </p:sp>
      <p:pic>
        <p:nvPicPr>
          <p:cNvPr id="24" name="Imagem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5975" y="4983372"/>
            <a:ext cx="752475" cy="734975"/>
          </a:xfrm>
          <a:prstGeom prst="rect">
            <a:avLst/>
          </a:prstGeom>
        </p:spPr>
      </p:pic>
      <p:sp>
        <p:nvSpPr>
          <p:cNvPr id="25" name="CaixaDeTexto 24"/>
          <p:cNvSpPr txBox="1"/>
          <p:nvPr/>
        </p:nvSpPr>
        <p:spPr>
          <a:xfrm>
            <a:off x="5895975" y="5151908"/>
            <a:ext cx="847725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/>
              <a:t>t’</a:t>
            </a:r>
            <a:r>
              <a:rPr lang="en-US" sz="3200" baseline="-25000" dirty="0"/>
              <a:t>n+1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4129087" y="3864422"/>
            <a:ext cx="4143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  <a:p>
            <a:r>
              <a:rPr lang="en-US" dirty="0"/>
              <a:t>.</a:t>
            </a:r>
          </a:p>
        </p:txBody>
      </p:sp>
      <p:sp>
        <p:nvSpPr>
          <p:cNvPr id="6" name="Chave Direita 5"/>
          <p:cNvSpPr/>
          <p:nvPr/>
        </p:nvSpPr>
        <p:spPr>
          <a:xfrm>
            <a:off x="6981825" y="1838325"/>
            <a:ext cx="266700" cy="4324350"/>
          </a:xfrm>
          <a:prstGeom prst="rightBrace">
            <a:avLst>
              <a:gd name="adj1" fmla="val 140476"/>
              <a:gd name="adj2" fmla="val 48458"/>
            </a:avLst>
          </a:prstGeom>
          <a:ln w="38100">
            <a:solidFill>
              <a:schemeClr val="tx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8100" y="2450201"/>
            <a:ext cx="3053233" cy="2933625"/>
          </a:xfrm>
          <a:prstGeom prst="rect">
            <a:avLst/>
          </a:prstGeom>
        </p:spPr>
      </p:pic>
      <p:sp>
        <p:nvSpPr>
          <p:cNvPr id="26" name="CaixaDeTexto 25"/>
          <p:cNvSpPr txBox="1"/>
          <p:nvPr/>
        </p:nvSpPr>
        <p:spPr>
          <a:xfrm>
            <a:off x="8805863" y="5341334"/>
            <a:ext cx="88106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/>
              <a:t>t´</a:t>
            </a:r>
            <a:r>
              <a:rPr lang="en-US" sz="3200" baseline="-25000" dirty="0"/>
              <a:t>n+1</a:t>
            </a:r>
          </a:p>
        </p:txBody>
      </p:sp>
    </p:spTree>
    <p:extLst>
      <p:ext uri="{BB962C8B-B14F-4D97-AF65-F5344CB8AC3E}">
        <p14:creationId xmlns:p14="http://schemas.microsoft.com/office/powerpoint/2010/main" val="44080072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Objetivos</a:t>
            </a:r>
            <a:r>
              <a:rPr lang="en-US" dirty="0"/>
              <a:t> e </a:t>
            </a:r>
            <a:r>
              <a:rPr lang="en-US" dirty="0" err="1"/>
              <a:t>desafios</a:t>
            </a:r>
            <a:endParaRPr lang="en-US" dirty="0"/>
          </a:p>
        </p:txBody>
      </p:sp>
      <p:pic>
        <p:nvPicPr>
          <p:cNvPr id="27" name="Imagem 2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9275" y="2269226"/>
            <a:ext cx="3053233" cy="2933625"/>
          </a:xfrm>
          <a:prstGeom prst="rect">
            <a:avLst/>
          </a:prstGeom>
        </p:spPr>
      </p:pic>
      <p:sp>
        <p:nvSpPr>
          <p:cNvPr id="28" name="CaixaDeTexto 27"/>
          <p:cNvSpPr txBox="1"/>
          <p:nvPr/>
        </p:nvSpPr>
        <p:spPr>
          <a:xfrm>
            <a:off x="2967038" y="5160359"/>
            <a:ext cx="88106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/>
              <a:t>t´</a:t>
            </a:r>
            <a:r>
              <a:rPr lang="en-US" sz="3200" baseline="-25000" dirty="0"/>
              <a:t>n+1</a:t>
            </a:r>
          </a:p>
        </p:txBody>
      </p:sp>
      <p:pic>
        <p:nvPicPr>
          <p:cNvPr id="29" name="Imagem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5025" y="2269226"/>
            <a:ext cx="3053233" cy="2933625"/>
          </a:xfrm>
          <a:prstGeom prst="rect">
            <a:avLst/>
          </a:prstGeom>
        </p:spPr>
      </p:pic>
      <p:sp>
        <p:nvSpPr>
          <p:cNvPr id="30" name="CaixaDeTexto 29"/>
          <p:cNvSpPr txBox="1"/>
          <p:nvPr/>
        </p:nvSpPr>
        <p:spPr>
          <a:xfrm>
            <a:off x="7062788" y="5160359"/>
            <a:ext cx="1376362" cy="58477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3200" dirty="0"/>
              <a:t>t</a:t>
            </a:r>
            <a:r>
              <a:rPr lang="en-US" sz="3200" baseline="30000" dirty="0"/>
              <a:t>Real</a:t>
            </a:r>
            <a:r>
              <a:rPr lang="en-US" sz="3200" baseline="-25000" dirty="0"/>
              <a:t>n+1</a:t>
            </a:r>
          </a:p>
        </p:txBody>
      </p:sp>
      <p:sp>
        <p:nvSpPr>
          <p:cNvPr id="8" name="Sinal de Adição 7"/>
          <p:cNvSpPr/>
          <p:nvPr/>
        </p:nvSpPr>
        <p:spPr>
          <a:xfrm rot="2700000">
            <a:off x="4817504" y="3067050"/>
            <a:ext cx="1152525" cy="1152525"/>
          </a:xfrm>
          <a:prstGeom prst="mathPlus">
            <a:avLst>
              <a:gd name="adj1" fmla="val 13603"/>
            </a:avLst>
          </a:prstGeom>
          <a:solidFill>
            <a:schemeClr val="accent2">
              <a:lumMod val="75000"/>
            </a:schemeClr>
          </a:solidFill>
          <a:ln>
            <a:solidFill>
              <a:schemeClr val="tx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560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Tópicos</a:t>
            </a:r>
            <a:r>
              <a:rPr lang="en-US" dirty="0"/>
              <a:t> Remover </a:t>
            </a:r>
            <a:r>
              <a:rPr lang="en-US" dirty="0" err="1"/>
              <a:t>este</a:t>
            </a:r>
            <a:r>
              <a:rPr lang="en-US" dirty="0"/>
              <a:t> slide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O </a:t>
            </a:r>
            <a:r>
              <a:rPr lang="en-US" dirty="0" err="1"/>
              <a:t>problema</a:t>
            </a:r>
            <a:r>
              <a:rPr lang="en-US" dirty="0"/>
              <a:t> de </a:t>
            </a:r>
            <a:r>
              <a:rPr lang="en-US" dirty="0" err="1"/>
              <a:t>crescimento</a:t>
            </a:r>
            <a:r>
              <a:rPr lang="en-US" dirty="0"/>
              <a:t> especial.</a:t>
            </a:r>
          </a:p>
          <a:p>
            <a:r>
              <a:rPr lang="en-US" dirty="0" err="1"/>
              <a:t>Objetivos</a:t>
            </a:r>
            <a:endParaRPr lang="en-US" dirty="0"/>
          </a:p>
          <a:p>
            <a:r>
              <a:rPr lang="en-US" dirty="0" err="1"/>
              <a:t>Teoria</a:t>
            </a:r>
            <a:endParaRPr lang="en-US" dirty="0"/>
          </a:p>
          <a:p>
            <a:pPr lvl="1"/>
            <a:r>
              <a:rPr lang="en-US" dirty="0"/>
              <a:t>ICA</a:t>
            </a:r>
          </a:p>
          <a:p>
            <a:pPr lvl="1"/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convolução</a:t>
            </a:r>
            <a:endParaRPr lang="en-US" dirty="0"/>
          </a:p>
          <a:p>
            <a:r>
              <a:rPr lang="en-US" dirty="0" err="1"/>
              <a:t>Metodologia</a:t>
            </a:r>
            <a:endParaRPr lang="en-US" dirty="0"/>
          </a:p>
          <a:p>
            <a:pPr lvl="1"/>
            <a:r>
              <a:rPr lang="en-US" dirty="0"/>
              <a:t>ICA </a:t>
            </a:r>
            <a:r>
              <a:rPr lang="en-US" dirty="0" err="1"/>
              <a:t>Modificado</a:t>
            </a:r>
            <a:endParaRPr lang="en-US" dirty="0"/>
          </a:p>
          <a:p>
            <a:pPr lvl="1"/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convolução</a:t>
            </a:r>
            <a:r>
              <a:rPr lang="en-US" dirty="0"/>
              <a:t> com </a:t>
            </a:r>
            <a:r>
              <a:rPr lang="en-US" dirty="0" err="1"/>
              <a:t>índices</a:t>
            </a:r>
            <a:endParaRPr lang="en-US" dirty="0"/>
          </a:p>
          <a:p>
            <a:pPr lvl="1"/>
            <a:r>
              <a:rPr lang="en-US" dirty="0" err="1"/>
              <a:t>Combinação</a:t>
            </a:r>
            <a:r>
              <a:rPr lang="en-US" dirty="0"/>
              <a:t> de ambos</a:t>
            </a:r>
          </a:p>
          <a:p>
            <a:r>
              <a:rPr lang="en-US" dirty="0"/>
              <a:t>Testes (</a:t>
            </a:r>
            <a:r>
              <a:rPr lang="en-US" dirty="0" err="1"/>
              <a:t>Tabelas</a:t>
            </a:r>
            <a:r>
              <a:rPr lang="en-US" dirty="0"/>
              <a:t> e </a:t>
            </a:r>
            <a:r>
              <a:rPr lang="en-US" dirty="0" err="1"/>
              <a:t>gráficos</a:t>
            </a:r>
            <a:r>
              <a:rPr lang="en-US" dirty="0"/>
              <a:t>)</a:t>
            </a:r>
          </a:p>
          <a:p>
            <a:r>
              <a:rPr lang="en-US" dirty="0" err="1"/>
              <a:t>Conclusão</a:t>
            </a:r>
            <a:endParaRPr lang="en-US" dirty="0"/>
          </a:p>
          <a:p>
            <a:pPr lvl="1"/>
            <a:r>
              <a:rPr lang="en-US" dirty="0" err="1"/>
              <a:t>Trabalhos</a:t>
            </a:r>
            <a:r>
              <a:rPr lang="en-US" dirty="0"/>
              <a:t> </a:t>
            </a:r>
            <a:r>
              <a:rPr lang="en-US" dirty="0" err="1"/>
              <a:t>futuros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1212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Objetivos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Modelagem</a:t>
            </a:r>
            <a:r>
              <a:rPr lang="en-US" dirty="0"/>
              <a:t> e </a:t>
            </a:r>
            <a:r>
              <a:rPr lang="en-US" dirty="0" err="1"/>
              <a:t>normalização</a:t>
            </a:r>
            <a:r>
              <a:rPr lang="en-US" dirty="0"/>
              <a:t> dos dados.</a:t>
            </a:r>
          </a:p>
          <a:p>
            <a:r>
              <a:rPr lang="en-US" dirty="0" err="1"/>
              <a:t>Transformação</a:t>
            </a:r>
            <a:r>
              <a:rPr lang="en-US" dirty="0"/>
              <a:t> dos dados </a:t>
            </a:r>
            <a:r>
              <a:rPr lang="en-US" dirty="0" err="1"/>
              <a:t>em</a:t>
            </a:r>
            <a:r>
              <a:rPr lang="en-US" dirty="0"/>
              <a:t> um </a:t>
            </a:r>
            <a:r>
              <a:rPr lang="en-US" dirty="0" err="1"/>
              <a:t>histórico</a:t>
            </a:r>
            <a:r>
              <a:rPr lang="en-US" dirty="0"/>
              <a:t> de </a:t>
            </a:r>
            <a:r>
              <a:rPr lang="en-US" dirty="0" err="1"/>
              <a:t>mapas</a:t>
            </a:r>
            <a:r>
              <a:rPr lang="en-US" dirty="0"/>
              <a:t>.</a:t>
            </a:r>
          </a:p>
          <a:p>
            <a:r>
              <a:rPr lang="en-US" dirty="0" err="1"/>
              <a:t>Regionalização</a:t>
            </a:r>
            <a:r>
              <a:rPr lang="en-US" dirty="0"/>
              <a:t> dos </a:t>
            </a:r>
            <a:r>
              <a:rPr lang="en-US" dirty="0" err="1"/>
              <a:t>mapas</a:t>
            </a:r>
            <a:r>
              <a:rPr lang="en-US" dirty="0"/>
              <a:t> (</a:t>
            </a:r>
            <a:r>
              <a:rPr lang="en-US" dirty="0" err="1"/>
              <a:t>quadriculamento</a:t>
            </a:r>
            <a:r>
              <a:rPr lang="en-US" dirty="0"/>
              <a:t>).</a:t>
            </a:r>
          </a:p>
          <a:p>
            <a:r>
              <a:rPr lang="en-US" dirty="0" err="1"/>
              <a:t>Definição</a:t>
            </a:r>
            <a:r>
              <a:rPr lang="en-US" dirty="0"/>
              <a:t> da </a:t>
            </a:r>
            <a:r>
              <a:rPr lang="en-US" dirty="0" err="1"/>
              <a:t>função</a:t>
            </a:r>
            <a:r>
              <a:rPr lang="en-US" dirty="0"/>
              <a:t> de </a:t>
            </a:r>
            <a:r>
              <a:rPr lang="en-US" dirty="0" err="1"/>
              <a:t>avaliação</a:t>
            </a:r>
            <a:r>
              <a:rPr lang="en-US" dirty="0"/>
              <a:t> para o ICA.</a:t>
            </a:r>
          </a:p>
          <a:p>
            <a:r>
              <a:rPr lang="en-US" dirty="0" err="1"/>
              <a:t>Otimização</a:t>
            </a:r>
            <a:r>
              <a:rPr lang="en-US" dirty="0"/>
              <a:t> dos </a:t>
            </a:r>
            <a:r>
              <a:rPr lang="en-US" dirty="0" err="1"/>
              <a:t>fatores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o ICA.</a:t>
            </a:r>
          </a:p>
          <a:p>
            <a:r>
              <a:rPr lang="en-US" dirty="0" err="1"/>
              <a:t>Aplicação</a:t>
            </a:r>
            <a:r>
              <a:rPr lang="en-US" dirty="0"/>
              <a:t> dos </a:t>
            </a:r>
            <a:r>
              <a:rPr lang="en-US" dirty="0" err="1"/>
              <a:t>fatores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r>
              <a:rPr lang="en-US" dirty="0"/>
              <a:t>.</a:t>
            </a:r>
          </a:p>
          <a:p>
            <a:r>
              <a:rPr lang="en-US" dirty="0" err="1"/>
              <a:t>Comparação</a:t>
            </a:r>
            <a:r>
              <a:rPr lang="en-US" dirty="0"/>
              <a:t> e </a:t>
            </a:r>
            <a:r>
              <a:rPr lang="en-US" dirty="0" err="1"/>
              <a:t>validação</a:t>
            </a:r>
            <a:r>
              <a:rPr lang="en-US" dirty="0"/>
              <a:t> do </a:t>
            </a:r>
            <a:r>
              <a:rPr lang="en-US" dirty="0" err="1"/>
              <a:t>método</a:t>
            </a:r>
            <a:r>
              <a:rPr lang="en-US" dirty="0"/>
              <a:t> </a:t>
            </a:r>
            <a:r>
              <a:rPr lang="en-US" dirty="0" err="1"/>
              <a:t>proposto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2540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Teoria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 ICA</a:t>
            </a:r>
          </a:p>
          <a:p>
            <a:pPr lvl="1"/>
            <a:r>
              <a:rPr lang="en-US" dirty="0" err="1"/>
              <a:t>Contexto</a:t>
            </a:r>
            <a:r>
              <a:rPr lang="en-US" dirty="0"/>
              <a:t> e </a:t>
            </a:r>
            <a:r>
              <a:rPr lang="en-US" dirty="0" err="1"/>
              <a:t>filosofia</a:t>
            </a:r>
            <a:endParaRPr lang="en-US" dirty="0"/>
          </a:p>
          <a:p>
            <a:pPr lvl="1"/>
            <a:r>
              <a:rPr lang="en-US" dirty="0" err="1"/>
              <a:t>Funcionamento</a:t>
            </a:r>
            <a:r>
              <a:rPr lang="en-US" dirty="0"/>
              <a:t>(</a:t>
            </a:r>
            <a:r>
              <a:rPr lang="en-US" dirty="0" err="1"/>
              <a:t>pelo</a:t>
            </a:r>
            <a:r>
              <a:rPr lang="en-US" dirty="0"/>
              <a:t> </a:t>
            </a:r>
            <a:r>
              <a:rPr lang="en-US" dirty="0" err="1"/>
              <a:t>fluxograma</a:t>
            </a:r>
            <a:r>
              <a:rPr lang="en-US" dirty="0"/>
              <a:t>, </a:t>
            </a:r>
            <a:r>
              <a:rPr lang="en-US" dirty="0" err="1"/>
              <a:t>algumas</a:t>
            </a:r>
            <a:r>
              <a:rPr lang="en-US" dirty="0"/>
              <a:t> formulas e imagens)</a:t>
            </a:r>
          </a:p>
          <a:p>
            <a:r>
              <a:rPr lang="en-US" dirty="0" err="1"/>
              <a:t>Convolução</a:t>
            </a:r>
            <a:endParaRPr lang="en-US" dirty="0"/>
          </a:p>
          <a:p>
            <a:pPr lvl="1"/>
            <a:r>
              <a:rPr lang="en-US" dirty="0" err="1"/>
              <a:t>Conceito</a:t>
            </a:r>
            <a:r>
              <a:rPr lang="en-US" dirty="0"/>
              <a:t> da </a:t>
            </a:r>
            <a:r>
              <a:rPr lang="en-US" dirty="0" err="1"/>
              <a:t>operação</a:t>
            </a:r>
            <a:r>
              <a:rPr lang="en-US" dirty="0"/>
              <a:t> </a:t>
            </a:r>
            <a:r>
              <a:rPr lang="en-US" dirty="0" err="1"/>
              <a:t>matemática</a:t>
            </a:r>
            <a:endParaRPr lang="en-US" dirty="0"/>
          </a:p>
          <a:p>
            <a:pPr lvl="1"/>
            <a:r>
              <a:rPr lang="en-US" dirty="0" err="1"/>
              <a:t>Convolução</a:t>
            </a:r>
            <a:r>
              <a:rPr lang="en-US" dirty="0"/>
              <a:t> de imagens e </a:t>
            </a:r>
            <a:r>
              <a:rPr lang="en-US" dirty="0" err="1"/>
              <a:t>algoritmo</a:t>
            </a:r>
            <a:endParaRPr lang="en-US" dirty="0"/>
          </a:p>
          <a:p>
            <a:pPr lvl="1"/>
            <a:r>
              <a:rPr lang="en-US" dirty="0" err="1"/>
              <a:t>Trazer</a:t>
            </a:r>
            <a:r>
              <a:rPr lang="en-US" dirty="0"/>
              <a:t> </a:t>
            </a:r>
            <a:r>
              <a:rPr lang="en-US" dirty="0" err="1"/>
              <a:t>Figura</a:t>
            </a:r>
            <a:r>
              <a:rPr lang="en-US" dirty="0"/>
              <a:t> 46 para </a:t>
            </a:r>
            <a:r>
              <a:rPr lang="en-US" dirty="0" err="1"/>
              <a:t>cá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93621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Metodologia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40000" lnSpcReduction="20000"/>
          </a:bodyPr>
          <a:lstStyle/>
          <a:p>
            <a:r>
              <a:rPr lang="en-US" dirty="0"/>
              <a:t>O ICA </a:t>
            </a:r>
            <a:r>
              <a:rPr lang="en-US" dirty="0" err="1"/>
              <a:t>modificado</a:t>
            </a:r>
            <a:endParaRPr lang="en-US" dirty="0"/>
          </a:p>
          <a:p>
            <a:pPr lvl="1"/>
            <a:r>
              <a:rPr lang="en-US" dirty="0" err="1"/>
              <a:t>Genérico</a:t>
            </a:r>
            <a:endParaRPr lang="en-US" dirty="0"/>
          </a:p>
          <a:p>
            <a:pPr lvl="2"/>
            <a:r>
              <a:rPr lang="en-US" dirty="0"/>
              <a:t>C#</a:t>
            </a:r>
          </a:p>
          <a:p>
            <a:pPr lvl="3"/>
            <a:r>
              <a:rPr lang="en-US" dirty="0"/>
              <a:t>OO?</a:t>
            </a:r>
          </a:p>
          <a:p>
            <a:pPr lvl="4"/>
            <a:r>
              <a:rPr lang="en-US" dirty="0" err="1"/>
              <a:t>Multiparadigmas</a:t>
            </a:r>
            <a:endParaRPr lang="en-US" dirty="0"/>
          </a:p>
          <a:p>
            <a:pPr lvl="3"/>
            <a:r>
              <a:rPr lang="en-US" dirty="0" err="1"/>
              <a:t>Delegados</a:t>
            </a:r>
            <a:endParaRPr lang="en-US" dirty="0"/>
          </a:p>
          <a:p>
            <a:pPr lvl="4"/>
            <a:r>
              <a:rPr lang="en-US" dirty="0"/>
              <a:t>(Sistema de </a:t>
            </a:r>
            <a:r>
              <a:rPr lang="en-US" dirty="0" err="1"/>
              <a:t>eventos</a:t>
            </a:r>
            <a:r>
              <a:rPr lang="en-US" dirty="0"/>
              <a:t> e </a:t>
            </a:r>
            <a:r>
              <a:rPr lang="en-US" dirty="0" err="1"/>
              <a:t>notificações</a:t>
            </a:r>
            <a:r>
              <a:rPr lang="en-US" dirty="0"/>
              <a:t>)</a:t>
            </a:r>
          </a:p>
          <a:p>
            <a:pPr lvl="3"/>
            <a:r>
              <a:rPr lang="en-US" dirty="0" err="1"/>
              <a:t>Inferência</a:t>
            </a:r>
            <a:r>
              <a:rPr lang="en-US" dirty="0"/>
              <a:t> de </a:t>
            </a:r>
            <a:r>
              <a:rPr lang="en-US" dirty="0" err="1"/>
              <a:t>tipo</a:t>
            </a:r>
            <a:endParaRPr lang="en-US" dirty="0"/>
          </a:p>
          <a:p>
            <a:pPr lvl="4"/>
            <a:r>
              <a:rPr lang="en-US" dirty="0"/>
              <a:t>(</a:t>
            </a:r>
            <a:r>
              <a:rPr lang="en-US" dirty="0" err="1"/>
              <a:t>objeto</a:t>
            </a:r>
            <a:r>
              <a:rPr lang="en-US" dirty="0"/>
              <a:t> ‘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nome</a:t>
            </a:r>
            <a:r>
              <a:rPr lang="en-US" dirty="0"/>
              <a:t>’ </a:t>
            </a:r>
            <a:r>
              <a:rPr lang="en-US" dirty="0" err="1"/>
              <a:t>reconhecido</a:t>
            </a:r>
            <a:r>
              <a:rPr lang="en-US" dirty="0"/>
              <a:t> pela </a:t>
            </a:r>
            <a:r>
              <a:rPr lang="en-US" dirty="0" err="1"/>
              <a:t>ordem</a:t>
            </a:r>
            <a:r>
              <a:rPr lang="en-US" dirty="0"/>
              <a:t> de </a:t>
            </a:r>
            <a:r>
              <a:rPr lang="en-US" dirty="0" err="1"/>
              <a:t>suas</a:t>
            </a:r>
            <a:r>
              <a:rPr lang="en-US" dirty="0"/>
              <a:t> </a:t>
            </a:r>
            <a:r>
              <a:rPr lang="en-US" dirty="0" err="1"/>
              <a:t>propriedades</a:t>
            </a:r>
            <a:r>
              <a:rPr lang="en-US" dirty="0"/>
              <a:t> e </a:t>
            </a:r>
            <a:r>
              <a:rPr lang="en-US" dirty="0" err="1"/>
              <a:t>métodos</a:t>
            </a:r>
            <a:r>
              <a:rPr lang="en-US" dirty="0"/>
              <a:t>)</a:t>
            </a:r>
          </a:p>
          <a:p>
            <a:pPr lvl="3"/>
            <a:r>
              <a:rPr lang="en-US" dirty="0" err="1"/>
              <a:t>Funções</a:t>
            </a:r>
            <a:r>
              <a:rPr lang="en-US" dirty="0"/>
              <a:t> </a:t>
            </a:r>
            <a:r>
              <a:rPr lang="en-US" dirty="0" err="1"/>
              <a:t>anônimas</a:t>
            </a:r>
            <a:r>
              <a:rPr lang="en-US" dirty="0"/>
              <a:t>(</a:t>
            </a:r>
            <a:r>
              <a:rPr lang="en-US" dirty="0" err="1"/>
              <a:t>abstrações</a:t>
            </a:r>
            <a:r>
              <a:rPr lang="en-US" dirty="0"/>
              <a:t> lambdas)</a:t>
            </a:r>
          </a:p>
          <a:p>
            <a:pPr lvl="4"/>
            <a:r>
              <a:rPr lang="en-US" dirty="0"/>
              <a:t>(</a:t>
            </a:r>
            <a:r>
              <a:rPr lang="en-US" dirty="0" err="1"/>
              <a:t>função</a:t>
            </a:r>
            <a:r>
              <a:rPr lang="en-US" dirty="0"/>
              <a:t> ‘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nome</a:t>
            </a:r>
            <a:r>
              <a:rPr lang="en-US" dirty="0"/>
              <a:t>’ </a:t>
            </a:r>
            <a:r>
              <a:rPr lang="en-US" dirty="0" err="1"/>
              <a:t>reconhecido</a:t>
            </a:r>
            <a:r>
              <a:rPr lang="en-US" dirty="0"/>
              <a:t> pela </a:t>
            </a:r>
            <a:r>
              <a:rPr lang="en-US" dirty="0" err="1"/>
              <a:t>ordem</a:t>
            </a:r>
            <a:r>
              <a:rPr lang="en-US" dirty="0"/>
              <a:t> de </a:t>
            </a:r>
            <a:r>
              <a:rPr lang="en-US" dirty="0" err="1"/>
              <a:t>seus</a:t>
            </a:r>
            <a:r>
              <a:rPr lang="en-US" dirty="0"/>
              <a:t> </a:t>
            </a:r>
            <a:r>
              <a:rPr lang="en-US" dirty="0" err="1"/>
              <a:t>atributos</a:t>
            </a:r>
            <a:r>
              <a:rPr lang="en-US" dirty="0"/>
              <a:t>)</a:t>
            </a:r>
          </a:p>
          <a:p>
            <a:pPr lvl="4"/>
            <a:r>
              <a:rPr lang="en-US" dirty="0"/>
              <a:t>(</a:t>
            </a:r>
            <a:r>
              <a:rPr lang="en-US" dirty="0" err="1"/>
              <a:t>linq</a:t>
            </a:r>
            <a:r>
              <a:rPr lang="en-US" dirty="0"/>
              <a:t>)</a:t>
            </a:r>
          </a:p>
          <a:p>
            <a:pPr lvl="2"/>
            <a:r>
              <a:rPr lang="en-US" dirty="0" err="1"/>
              <a:t>Modelo</a:t>
            </a:r>
            <a:endParaRPr lang="en-US" dirty="0"/>
          </a:p>
          <a:p>
            <a:pPr lvl="3"/>
            <a:r>
              <a:rPr lang="en-US" dirty="0" err="1"/>
              <a:t>Porque</a:t>
            </a:r>
            <a:r>
              <a:rPr lang="en-US" dirty="0"/>
              <a:t> </a:t>
            </a:r>
            <a:r>
              <a:rPr lang="en-US" dirty="0" err="1"/>
              <a:t>desta</a:t>
            </a:r>
            <a:r>
              <a:rPr lang="en-US" dirty="0"/>
              <a:t> </a:t>
            </a:r>
            <a:r>
              <a:rPr lang="en-US" dirty="0" err="1"/>
              <a:t>abordagem</a:t>
            </a:r>
            <a:r>
              <a:rPr lang="en-US" dirty="0"/>
              <a:t>? </a:t>
            </a:r>
            <a:r>
              <a:rPr lang="en-US" dirty="0" err="1"/>
              <a:t>Manter</a:t>
            </a:r>
            <a:r>
              <a:rPr lang="en-US" dirty="0"/>
              <a:t> a </a:t>
            </a:r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genérica</a:t>
            </a:r>
            <a:r>
              <a:rPr lang="en-US" dirty="0"/>
              <a:t> a </a:t>
            </a:r>
            <a:r>
              <a:rPr lang="en-US" dirty="0" err="1"/>
              <a:t>qualquer</a:t>
            </a:r>
            <a:r>
              <a:rPr lang="en-US" dirty="0"/>
              <a:t> </a:t>
            </a:r>
            <a:r>
              <a:rPr lang="en-US" dirty="0" err="1"/>
              <a:t>problema</a:t>
            </a:r>
            <a:r>
              <a:rPr lang="en-US" dirty="0"/>
              <a:t>, </a:t>
            </a:r>
            <a:r>
              <a:rPr lang="en-US" dirty="0" err="1"/>
              <a:t>separando</a:t>
            </a:r>
            <a:r>
              <a:rPr lang="en-US" dirty="0"/>
              <a:t> a </a:t>
            </a:r>
            <a:r>
              <a:rPr lang="en-US" dirty="0" err="1"/>
              <a:t>lógica</a:t>
            </a:r>
            <a:r>
              <a:rPr lang="en-US" dirty="0"/>
              <a:t> do ICA do </a:t>
            </a:r>
            <a:r>
              <a:rPr lang="en-US" dirty="0" err="1"/>
              <a:t>problema</a:t>
            </a:r>
            <a:endParaRPr lang="en-US" dirty="0"/>
          </a:p>
          <a:p>
            <a:pPr lvl="3"/>
            <a:r>
              <a:rPr lang="en-US" dirty="0"/>
              <a:t>Country</a:t>
            </a:r>
          </a:p>
          <a:p>
            <a:pPr lvl="3"/>
            <a:r>
              <a:rPr lang="en-US" dirty="0" err="1"/>
              <a:t>Ifitness</a:t>
            </a:r>
            <a:endParaRPr lang="en-US" dirty="0"/>
          </a:p>
          <a:p>
            <a:pPr lvl="3"/>
            <a:r>
              <a:rPr lang="en-US" dirty="0" err="1"/>
              <a:t>StopCondition</a:t>
            </a:r>
            <a:endParaRPr lang="en-US" dirty="0"/>
          </a:p>
          <a:p>
            <a:pPr lvl="3"/>
            <a:r>
              <a:rPr lang="en-US" dirty="0" err="1"/>
              <a:t>ImperialistCompetition</a:t>
            </a:r>
            <a:endParaRPr lang="en-US" dirty="0"/>
          </a:p>
          <a:p>
            <a:pPr lvl="4"/>
            <a:r>
              <a:rPr lang="en-US" dirty="0" err="1"/>
              <a:t>Método</a:t>
            </a:r>
            <a:r>
              <a:rPr lang="en-US" dirty="0"/>
              <a:t> run()</a:t>
            </a:r>
          </a:p>
          <a:p>
            <a:pPr lvl="5"/>
            <a:r>
              <a:rPr lang="en-US" dirty="0"/>
              <a:t>O </a:t>
            </a:r>
            <a:r>
              <a:rPr lang="en-US" dirty="0" err="1"/>
              <a:t>vetor</a:t>
            </a:r>
            <a:r>
              <a:rPr lang="en-US" dirty="0"/>
              <a:t> </a:t>
            </a:r>
            <a:r>
              <a:rPr lang="en-US" dirty="0" err="1"/>
              <a:t>IdEmpire</a:t>
            </a:r>
            <a:endParaRPr lang="en-US" dirty="0"/>
          </a:p>
          <a:p>
            <a:pPr lvl="5"/>
            <a:r>
              <a:rPr lang="en-US" dirty="0" err="1"/>
              <a:t>Fluxograma</a:t>
            </a:r>
            <a:r>
              <a:rPr lang="en-US" dirty="0"/>
              <a:t> e </a:t>
            </a:r>
            <a:r>
              <a:rPr lang="en-US" dirty="0" err="1"/>
              <a:t>operações</a:t>
            </a:r>
            <a:r>
              <a:rPr lang="en-US" dirty="0"/>
              <a:t> </a:t>
            </a:r>
            <a:r>
              <a:rPr lang="en-US" dirty="0" err="1"/>
              <a:t>principais</a:t>
            </a:r>
            <a:endParaRPr lang="en-US" dirty="0"/>
          </a:p>
          <a:p>
            <a:pPr marL="1371600" lvl="3" indent="0">
              <a:buNone/>
            </a:pPr>
            <a:endParaRPr lang="en-US" dirty="0"/>
          </a:p>
          <a:p>
            <a:pPr lvl="1"/>
            <a:r>
              <a:rPr lang="en-US" dirty="0" err="1"/>
              <a:t>Paralelismo</a:t>
            </a:r>
            <a:r>
              <a:rPr lang="en-US" dirty="0"/>
              <a:t>(breve </a:t>
            </a:r>
            <a:r>
              <a:rPr lang="en-US" dirty="0" err="1"/>
              <a:t>discussão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Exemplos</a:t>
            </a:r>
            <a:r>
              <a:rPr lang="en-US" dirty="0"/>
              <a:t>: </a:t>
            </a:r>
            <a:r>
              <a:rPr lang="en-US" dirty="0" err="1"/>
              <a:t>Problemas</a:t>
            </a:r>
            <a:r>
              <a:rPr lang="en-US" dirty="0"/>
              <a:t> G1 e G2</a:t>
            </a:r>
          </a:p>
          <a:p>
            <a:pPr lvl="1"/>
            <a:r>
              <a:rPr lang="en-US" dirty="0" err="1"/>
              <a:t>Problema</a:t>
            </a:r>
            <a:r>
              <a:rPr lang="en-US" dirty="0"/>
              <a:t> da </a:t>
            </a:r>
            <a:r>
              <a:rPr lang="en-US" dirty="0" err="1"/>
              <a:t>dimensionalidade</a:t>
            </a:r>
            <a:r>
              <a:rPr lang="en-US" dirty="0"/>
              <a:t> e </a:t>
            </a:r>
            <a:r>
              <a:rPr lang="en-US" dirty="0" err="1"/>
              <a:t>abordagem</a:t>
            </a:r>
            <a:r>
              <a:rPr lang="en-US" dirty="0"/>
              <a:t> </a:t>
            </a:r>
            <a:r>
              <a:rPr lang="en-US" dirty="0" err="1"/>
              <a:t>proposta</a:t>
            </a:r>
            <a:r>
              <a:rPr lang="en-US" dirty="0"/>
              <a:t>.</a:t>
            </a:r>
          </a:p>
          <a:p>
            <a:pPr lvl="2"/>
            <a:r>
              <a:rPr lang="en-US" dirty="0" err="1"/>
              <a:t>Método</a:t>
            </a:r>
            <a:r>
              <a:rPr lang="en-US" dirty="0"/>
              <a:t> </a:t>
            </a:r>
            <a:r>
              <a:rPr lang="en-US" dirty="0" err="1"/>
              <a:t>refinado</a:t>
            </a:r>
            <a:endParaRPr lang="en-US" dirty="0"/>
          </a:p>
          <a:p>
            <a:pPr lvl="2"/>
            <a:r>
              <a:rPr lang="en-US" dirty="0" err="1"/>
              <a:t>Visão</a:t>
            </a:r>
            <a:r>
              <a:rPr lang="en-US" dirty="0"/>
              <a:t> </a:t>
            </a:r>
            <a:r>
              <a:rPr lang="en-US" dirty="0" err="1"/>
              <a:t>distorcida</a:t>
            </a:r>
            <a:endParaRPr lang="en-US" dirty="0"/>
          </a:p>
          <a:p>
            <a:pPr lvl="2"/>
            <a:r>
              <a:rPr lang="en-US" dirty="0" err="1"/>
              <a:t>Combinação</a:t>
            </a:r>
            <a:r>
              <a:rPr lang="en-US" dirty="0"/>
              <a:t> das </a:t>
            </a:r>
            <a:r>
              <a:rPr lang="en-US" dirty="0" err="1"/>
              <a:t>técnicas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6741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Metodologia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Formulação</a:t>
            </a:r>
            <a:r>
              <a:rPr lang="en-US" dirty="0"/>
              <a:t> do </a:t>
            </a:r>
            <a:r>
              <a:rPr lang="en-US" dirty="0" err="1"/>
              <a:t>ambiente</a:t>
            </a:r>
            <a:r>
              <a:rPr lang="en-US" dirty="0"/>
              <a:t> (</a:t>
            </a:r>
            <a:r>
              <a:rPr lang="en-US" dirty="0" err="1"/>
              <a:t>Função</a:t>
            </a:r>
            <a:r>
              <a:rPr lang="en-US" dirty="0"/>
              <a:t> de </a:t>
            </a:r>
            <a:r>
              <a:rPr lang="en-US" dirty="0" err="1"/>
              <a:t>avaliação</a:t>
            </a:r>
            <a:r>
              <a:rPr lang="en-US" dirty="0"/>
              <a:t> e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usada</a:t>
            </a:r>
            <a:r>
              <a:rPr lang="en-US" dirty="0"/>
              <a:t> a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convolução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Modelagem</a:t>
            </a:r>
            <a:r>
              <a:rPr lang="en-US" dirty="0"/>
              <a:t> dos dados</a:t>
            </a:r>
          </a:p>
          <a:p>
            <a:pPr lvl="1"/>
            <a:r>
              <a:rPr lang="en-US" dirty="0" err="1"/>
              <a:t>Criação</a:t>
            </a:r>
            <a:r>
              <a:rPr lang="en-US" dirty="0"/>
              <a:t> dos </a:t>
            </a:r>
            <a:r>
              <a:rPr lang="en-US" dirty="0" err="1"/>
              <a:t>mapas</a:t>
            </a:r>
            <a:r>
              <a:rPr lang="en-US" dirty="0"/>
              <a:t> de </a:t>
            </a:r>
            <a:r>
              <a:rPr lang="en-US" dirty="0" err="1"/>
              <a:t>quadrículas</a:t>
            </a:r>
            <a:r>
              <a:rPr lang="en-US" dirty="0"/>
              <a:t> </a:t>
            </a:r>
            <a:r>
              <a:rPr lang="en-US" dirty="0" err="1"/>
              <a:t>vazios</a:t>
            </a:r>
            <a:r>
              <a:rPr lang="en-US" dirty="0"/>
              <a:t> </a:t>
            </a:r>
            <a:r>
              <a:rPr lang="en-US" dirty="0" err="1"/>
              <a:t>usando</a:t>
            </a:r>
            <a:r>
              <a:rPr lang="en-US" dirty="0"/>
              <a:t> </a:t>
            </a:r>
            <a:r>
              <a:rPr lang="en-US" dirty="0" err="1"/>
              <a:t>haversine</a:t>
            </a:r>
            <a:r>
              <a:rPr lang="en-US" dirty="0"/>
              <a:t> para </a:t>
            </a:r>
            <a:r>
              <a:rPr lang="en-US" dirty="0" err="1"/>
              <a:t>mapear</a:t>
            </a:r>
            <a:r>
              <a:rPr lang="en-US" dirty="0"/>
              <a:t> as </a:t>
            </a:r>
            <a:r>
              <a:rPr lang="en-US" dirty="0" err="1"/>
              <a:t>quadrículas</a:t>
            </a:r>
            <a:r>
              <a:rPr lang="en-US" dirty="0"/>
              <a:t> (</a:t>
            </a:r>
            <a:r>
              <a:rPr lang="en-US" dirty="0" err="1"/>
              <a:t>limites</a:t>
            </a:r>
            <a:r>
              <a:rPr lang="en-US" dirty="0"/>
              <a:t> </a:t>
            </a:r>
            <a:r>
              <a:rPr lang="en-US" dirty="0" err="1"/>
              <a:t>norte</a:t>
            </a:r>
            <a:r>
              <a:rPr lang="en-US" dirty="0"/>
              <a:t>, </a:t>
            </a:r>
            <a:r>
              <a:rPr lang="en-US" dirty="0" err="1"/>
              <a:t>sul</a:t>
            </a:r>
            <a:r>
              <a:rPr lang="en-US" dirty="0"/>
              <a:t>, </a:t>
            </a:r>
            <a:r>
              <a:rPr lang="en-US" dirty="0" err="1"/>
              <a:t>leste</a:t>
            </a:r>
            <a:r>
              <a:rPr lang="en-US" dirty="0"/>
              <a:t> e </a:t>
            </a:r>
            <a:r>
              <a:rPr lang="en-US" dirty="0" err="1"/>
              <a:t>oeste</a:t>
            </a:r>
            <a:r>
              <a:rPr lang="en-US" dirty="0"/>
              <a:t>, </a:t>
            </a:r>
            <a:r>
              <a:rPr lang="en-US" dirty="0" err="1"/>
              <a:t>tamanho</a:t>
            </a:r>
            <a:r>
              <a:rPr lang="en-US" dirty="0"/>
              <a:t> da </a:t>
            </a:r>
            <a:r>
              <a:rPr lang="en-US" dirty="0" err="1"/>
              <a:t>quadrícula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Inserção</a:t>
            </a:r>
            <a:r>
              <a:rPr lang="en-US" dirty="0"/>
              <a:t> dos dados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mapas</a:t>
            </a:r>
            <a:r>
              <a:rPr lang="en-US" dirty="0"/>
              <a:t> de </a:t>
            </a:r>
            <a:r>
              <a:rPr lang="en-US" dirty="0" err="1"/>
              <a:t>quadrículas</a:t>
            </a:r>
            <a:r>
              <a:rPr lang="en-US" dirty="0"/>
              <a:t>()</a:t>
            </a:r>
          </a:p>
          <a:p>
            <a:pPr lvl="1"/>
            <a:r>
              <a:rPr lang="en-US" dirty="0" err="1"/>
              <a:t>Quebra</a:t>
            </a:r>
            <a:r>
              <a:rPr lang="en-US" dirty="0"/>
              <a:t> dos </a:t>
            </a:r>
            <a:r>
              <a:rPr lang="en-US" dirty="0" err="1"/>
              <a:t>mapas</a:t>
            </a:r>
            <a:r>
              <a:rPr lang="en-US" dirty="0"/>
              <a:t> de </a:t>
            </a:r>
            <a:r>
              <a:rPr lang="en-US" dirty="0" err="1"/>
              <a:t>quadrículas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regiões</a:t>
            </a:r>
            <a:r>
              <a:rPr lang="en-US" dirty="0"/>
              <a:t>, </a:t>
            </a:r>
            <a:r>
              <a:rPr lang="en-US" dirty="0" err="1"/>
              <a:t>resultando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diversos</a:t>
            </a:r>
            <a:r>
              <a:rPr lang="en-US" dirty="0"/>
              <a:t> </a:t>
            </a:r>
            <a:r>
              <a:rPr lang="en-US" dirty="0" err="1"/>
              <a:t>conjuntos</a:t>
            </a:r>
            <a:r>
              <a:rPr lang="en-US" dirty="0"/>
              <a:t> de </a:t>
            </a:r>
            <a:r>
              <a:rPr lang="en-US" dirty="0" err="1"/>
              <a:t>partições</a:t>
            </a:r>
            <a:r>
              <a:rPr lang="en-US" dirty="0"/>
              <a:t>(</a:t>
            </a:r>
            <a:r>
              <a:rPr lang="en-US" dirty="0" err="1"/>
              <a:t>xPart</a:t>
            </a:r>
            <a:r>
              <a:rPr lang="en-US" dirty="0"/>
              <a:t>, </a:t>
            </a:r>
            <a:r>
              <a:rPr lang="en-US" dirty="0" err="1"/>
              <a:t>yPart</a:t>
            </a:r>
            <a:r>
              <a:rPr lang="en-US" dirty="0"/>
              <a:t>).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58620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Esperimentos</a:t>
            </a:r>
            <a:r>
              <a:rPr lang="en-US" dirty="0"/>
              <a:t> e </a:t>
            </a:r>
            <a:r>
              <a:rPr lang="en-US" dirty="0" err="1"/>
              <a:t>resultados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Dados de </a:t>
            </a:r>
            <a:r>
              <a:rPr lang="en-US" dirty="0" err="1"/>
              <a:t>instalações</a:t>
            </a:r>
            <a:r>
              <a:rPr lang="en-US" dirty="0"/>
              <a:t> </a:t>
            </a:r>
            <a:r>
              <a:rPr lang="en-US" dirty="0" err="1"/>
              <a:t>elétricas</a:t>
            </a:r>
            <a:r>
              <a:rPr lang="en-US" dirty="0"/>
              <a:t>.</a:t>
            </a:r>
          </a:p>
          <a:p>
            <a:r>
              <a:rPr lang="en-US" dirty="0" err="1"/>
              <a:t>Taubaté</a:t>
            </a:r>
            <a:r>
              <a:rPr lang="en-US" dirty="0"/>
              <a:t>-SP</a:t>
            </a:r>
          </a:p>
          <a:p>
            <a:r>
              <a:rPr lang="en-US" dirty="0"/>
              <a:t>2008,2009,2010,2011 e 2012 – </a:t>
            </a:r>
            <a:r>
              <a:rPr lang="en-US" dirty="0" err="1"/>
              <a:t>Treino</a:t>
            </a:r>
            <a:endParaRPr lang="en-US" dirty="0"/>
          </a:p>
          <a:p>
            <a:r>
              <a:rPr lang="en-US" dirty="0"/>
              <a:t>2013, 2014 e 2015 – Teste</a:t>
            </a:r>
          </a:p>
          <a:p>
            <a:r>
              <a:rPr lang="en-US" dirty="0" err="1"/>
              <a:t>Mapa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Quadrícula</a:t>
            </a:r>
            <a:r>
              <a:rPr lang="en-US" dirty="0"/>
              <a:t> = 100m (10000 m</a:t>
            </a:r>
            <a:r>
              <a:rPr lang="en-US" baseline="30000" dirty="0"/>
              <a:t>2</a:t>
            </a:r>
            <a:r>
              <a:rPr lang="en-US" dirty="0"/>
              <a:t>).</a:t>
            </a:r>
          </a:p>
          <a:p>
            <a:pPr lvl="1"/>
            <a:r>
              <a:rPr lang="en-US" dirty="0" err="1"/>
              <a:t>Limites</a:t>
            </a:r>
            <a:r>
              <a:rPr lang="en-US" dirty="0"/>
              <a:t> N = -22,9637; S = -23,0995; L = -45,4935; O = -45,6744; </a:t>
            </a:r>
          </a:p>
          <a:p>
            <a:pPr lvl="1"/>
            <a:r>
              <a:rPr lang="en-US" dirty="0"/>
              <a:t> 150X185 </a:t>
            </a:r>
            <a:r>
              <a:rPr lang="en-US" dirty="0" err="1"/>
              <a:t>quadrículas</a:t>
            </a:r>
            <a:endParaRPr lang="en-US" dirty="0"/>
          </a:p>
          <a:p>
            <a:pPr lvl="1"/>
            <a:r>
              <a:rPr lang="en-US" dirty="0" err="1"/>
              <a:t>Área</a:t>
            </a:r>
            <a:r>
              <a:rPr lang="en-US" dirty="0"/>
              <a:t> = 277,5 km</a:t>
            </a:r>
            <a:r>
              <a:rPr lang="en-US" baseline="30000" dirty="0"/>
              <a:t>2</a:t>
            </a:r>
          </a:p>
          <a:p>
            <a:pPr lvl="1"/>
            <a:r>
              <a:rPr lang="en-US" dirty="0" err="1"/>
              <a:t>Quebrado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 255 </a:t>
            </a:r>
            <a:r>
              <a:rPr lang="en-US" dirty="0" err="1"/>
              <a:t>regiões</a:t>
            </a:r>
            <a:r>
              <a:rPr lang="en-US" dirty="0"/>
              <a:t> (15x15 </a:t>
            </a:r>
            <a:r>
              <a:rPr lang="en-US" dirty="0" err="1"/>
              <a:t>partes</a:t>
            </a:r>
            <a:r>
              <a:rPr lang="en-US" dirty="0"/>
              <a:t>).</a:t>
            </a:r>
          </a:p>
          <a:p>
            <a:pPr lvl="2"/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região</a:t>
            </a:r>
            <a:r>
              <a:rPr lang="en-US" dirty="0"/>
              <a:t> </a:t>
            </a:r>
            <a:r>
              <a:rPr lang="en-US" dirty="0" err="1"/>
              <a:t>tem</a:t>
            </a:r>
            <a:r>
              <a:rPr lang="en-US" dirty="0"/>
              <a:t> 13x10 </a:t>
            </a:r>
            <a:r>
              <a:rPr lang="en-US" dirty="0" err="1"/>
              <a:t>quadrículas</a:t>
            </a:r>
            <a:endParaRPr lang="en-US" dirty="0"/>
          </a:p>
          <a:p>
            <a:r>
              <a:rPr lang="en-US" dirty="0"/>
              <a:t>Teste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região</a:t>
            </a:r>
            <a:endParaRPr lang="en-US" dirty="0"/>
          </a:p>
          <a:p>
            <a:pPr lvl="1"/>
            <a:r>
              <a:rPr lang="en-US" dirty="0" err="1"/>
              <a:t>Definindo</a:t>
            </a:r>
            <a:r>
              <a:rPr lang="en-US" dirty="0"/>
              <a:t> o a </a:t>
            </a:r>
            <a:r>
              <a:rPr lang="en-US" dirty="0" err="1"/>
              <a:t>ordem</a:t>
            </a:r>
            <a:r>
              <a:rPr lang="en-US" dirty="0"/>
              <a:t> da </a:t>
            </a:r>
            <a:r>
              <a:rPr lang="en-US" dirty="0" err="1"/>
              <a:t>matriz</a:t>
            </a:r>
            <a:r>
              <a:rPr lang="en-US" dirty="0"/>
              <a:t> de </a:t>
            </a:r>
            <a:r>
              <a:rPr lang="en-US" dirty="0" err="1"/>
              <a:t>convolução</a:t>
            </a:r>
            <a:r>
              <a:rPr lang="en-US" dirty="0"/>
              <a:t> de </a:t>
            </a:r>
            <a:r>
              <a:rPr lang="en-US" dirty="0" err="1"/>
              <a:t>acordo</a:t>
            </a:r>
            <a:r>
              <a:rPr lang="en-US" dirty="0"/>
              <a:t> com o </a:t>
            </a:r>
            <a:r>
              <a:rPr lang="en-US" dirty="0" err="1"/>
              <a:t>tamanho</a:t>
            </a:r>
            <a:r>
              <a:rPr lang="en-US" dirty="0"/>
              <a:t> de </a:t>
            </a:r>
            <a:r>
              <a:rPr lang="en-US" dirty="0" err="1"/>
              <a:t>cada</a:t>
            </a:r>
            <a:r>
              <a:rPr lang="en-US" dirty="0"/>
              <a:t> </a:t>
            </a:r>
            <a:r>
              <a:rPr lang="en-US" dirty="0" err="1"/>
              <a:t>região</a:t>
            </a:r>
            <a:r>
              <a:rPr lang="en-US" dirty="0"/>
              <a:t>(</a:t>
            </a:r>
            <a:r>
              <a:rPr lang="en-US" dirty="0" err="1"/>
              <a:t>Usar</a:t>
            </a:r>
            <a:r>
              <a:rPr lang="en-US" dirty="0"/>
              <a:t> </a:t>
            </a:r>
            <a:r>
              <a:rPr lang="en-US" dirty="0" err="1"/>
              <a:t>Figura</a:t>
            </a:r>
            <a:r>
              <a:rPr lang="en-US" dirty="0"/>
              <a:t> 45)</a:t>
            </a:r>
          </a:p>
          <a:p>
            <a:r>
              <a:rPr lang="en-US" dirty="0"/>
              <a:t>Teste </a:t>
            </a:r>
            <a:r>
              <a:rPr lang="en-US" dirty="0" err="1"/>
              <a:t>sobre</a:t>
            </a:r>
            <a:r>
              <a:rPr lang="en-US" dirty="0"/>
              <a:t> </a:t>
            </a:r>
            <a:r>
              <a:rPr lang="en-US" dirty="0" err="1"/>
              <a:t>todas</a:t>
            </a:r>
            <a:r>
              <a:rPr lang="en-US" dirty="0"/>
              <a:t> as </a:t>
            </a:r>
            <a:r>
              <a:rPr lang="en-US" dirty="0" err="1"/>
              <a:t>regiões</a:t>
            </a:r>
            <a:endParaRPr lang="en-US" dirty="0"/>
          </a:p>
          <a:p>
            <a:pPr lvl="1"/>
            <a:r>
              <a:rPr lang="en-US" dirty="0"/>
              <a:t>Nova </a:t>
            </a:r>
            <a:r>
              <a:rPr lang="en-US" dirty="0" err="1"/>
              <a:t>condição</a:t>
            </a:r>
            <a:r>
              <a:rPr lang="en-US" dirty="0"/>
              <a:t> de </a:t>
            </a:r>
            <a:r>
              <a:rPr lang="en-US" dirty="0" err="1"/>
              <a:t>parada</a:t>
            </a:r>
            <a:endParaRPr lang="en-US" dirty="0"/>
          </a:p>
          <a:p>
            <a:r>
              <a:rPr lang="en-US" dirty="0" err="1"/>
              <a:t>Tabela</a:t>
            </a:r>
            <a:r>
              <a:rPr lang="en-US" dirty="0"/>
              <a:t> de </a:t>
            </a:r>
            <a:r>
              <a:rPr lang="en-US" dirty="0" err="1"/>
              <a:t>resultados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Eg</a:t>
            </a:r>
            <a:r>
              <a:rPr lang="en-US" dirty="0"/>
              <a:t> e </a:t>
            </a:r>
            <a:r>
              <a:rPr lang="en-US" dirty="0" err="1"/>
              <a:t>Eg</a:t>
            </a:r>
            <a:r>
              <a:rPr lang="en-US" dirty="0"/>
              <a:t>% – </a:t>
            </a:r>
            <a:r>
              <a:rPr lang="en-US" dirty="0" err="1"/>
              <a:t>Erro</a:t>
            </a:r>
            <a:r>
              <a:rPr lang="en-US" dirty="0"/>
              <a:t> de </a:t>
            </a:r>
            <a:r>
              <a:rPr lang="en-US" dirty="0" err="1"/>
              <a:t>crescimento</a:t>
            </a:r>
            <a:endParaRPr lang="en-US" dirty="0"/>
          </a:p>
          <a:p>
            <a:pPr lvl="1"/>
            <a:r>
              <a:rPr lang="en-US" dirty="0" err="1"/>
              <a:t>Epp</a:t>
            </a:r>
            <a:r>
              <a:rPr lang="en-US" dirty="0"/>
              <a:t> e </a:t>
            </a:r>
            <a:r>
              <a:rPr lang="en-US" dirty="0" err="1"/>
              <a:t>Epp</a:t>
            </a:r>
            <a:r>
              <a:rPr lang="en-US" dirty="0"/>
              <a:t>% - </a:t>
            </a:r>
            <a:r>
              <a:rPr lang="en-US" dirty="0" err="1"/>
              <a:t>Erro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pixel (</a:t>
            </a:r>
            <a:r>
              <a:rPr lang="en-US" dirty="0" err="1"/>
              <a:t>ou</a:t>
            </a:r>
            <a:r>
              <a:rPr lang="en-US" dirty="0"/>
              <a:t> </a:t>
            </a:r>
            <a:r>
              <a:rPr lang="en-US" dirty="0" err="1"/>
              <a:t>quadrícula</a:t>
            </a:r>
            <a:r>
              <a:rPr lang="en-US" dirty="0"/>
              <a:t>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5299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Conclusão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 err="1"/>
              <a:t>Resultados</a:t>
            </a:r>
            <a:r>
              <a:rPr lang="en-US" dirty="0"/>
              <a:t> </a:t>
            </a:r>
            <a:r>
              <a:rPr lang="en-US" dirty="0" err="1"/>
              <a:t>apresentaram</a:t>
            </a:r>
            <a:r>
              <a:rPr lang="en-US" dirty="0"/>
              <a:t> </a:t>
            </a:r>
            <a:r>
              <a:rPr lang="en-US" dirty="0" err="1"/>
              <a:t>erro</a:t>
            </a:r>
            <a:r>
              <a:rPr lang="en-US" dirty="0"/>
              <a:t> total &lt; 9 %.</a:t>
            </a:r>
          </a:p>
          <a:p>
            <a:r>
              <a:rPr lang="en-US" dirty="0" err="1"/>
              <a:t>Função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r>
              <a:rPr lang="en-US" dirty="0"/>
              <a:t>.</a:t>
            </a:r>
          </a:p>
          <a:p>
            <a:r>
              <a:rPr lang="en-US" dirty="0" err="1"/>
              <a:t>Otimizações</a:t>
            </a:r>
            <a:r>
              <a:rPr lang="en-US" dirty="0"/>
              <a:t> no ICA.</a:t>
            </a:r>
          </a:p>
          <a:p>
            <a:r>
              <a:rPr lang="en-US" dirty="0" err="1"/>
              <a:t>Dificuldades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/>
              <a:t>aquisição</a:t>
            </a:r>
            <a:r>
              <a:rPr lang="en-US" dirty="0"/>
              <a:t> de </a:t>
            </a:r>
            <a:r>
              <a:rPr lang="en-US" dirty="0" err="1"/>
              <a:t>informações</a:t>
            </a:r>
            <a:r>
              <a:rPr lang="en-US" dirty="0"/>
              <a:t>.</a:t>
            </a:r>
          </a:p>
          <a:p>
            <a:r>
              <a:rPr lang="en-US" dirty="0"/>
              <a:t>Alto </a:t>
            </a:r>
            <a:r>
              <a:rPr lang="en-US" dirty="0" err="1"/>
              <a:t>esforço</a:t>
            </a:r>
            <a:r>
              <a:rPr lang="en-US" dirty="0"/>
              <a:t> </a:t>
            </a:r>
            <a:r>
              <a:rPr lang="en-US" dirty="0" err="1"/>
              <a:t>computacional</a:t>
            </a:r>
            <a:r>
              <a:rPr lang="en-US" dirty="0"/>
              <a:t>.</a:t>
            </a:r>
          </a:p>
          <a:p>
            <a:r>
              <a:rPr lang="en-US" dirty="0"/>
              <a:t>Alto </a:t>
            </a:r>
            <a:r>
              <a:rPr lang="en-US" dirty="0" err="1"/>
              <a:t>grau</a:t>
            </a:r>
            <a:r>
              <a:rPr lang="en-US" dirty="0"/>
              <a:t> de </a:t>
            </a:r>
            <a:r>
              <a:rPr lang="en-US" dirty="0" err="1"/>
              <a:t>acerto</a:t>
            </a:r>
            <a:r>
              <a:rPr lang="en-US" dirty="0"/>
              <a:t>.</a:t>
            </a:r>
          </a:p>
          <a:p>
            <a:r>
              <a:rPr lang="en-US" dirty="0" err="1"/>
              <a:t>Aplicação</a:t>
            </a:r>
            <a:r>
              <a:rPr lang="en-US" dirty="0"/>
              <a:t> dos </a:t>
            </a:r>
            <a:r>
              <a:rPr lang="en-US" dirty="0" err="1"/>
              <a:t>resultados</a:t>
            </a:r>
            <a:r>
              <a:rPr lang="en-US" dirty="0"/>
              <a:t> é de </a:t>
            </a:r>
            <a:r>
              <a:rPr lang="en-US" dirty="0" err="1"/>
              <a:t>grande</a:t>
            </a:r>
            <a:r>
              <a:rPr lang="en-US" dirty="0"/>
              <a:t> </a:t>
            </a:r>
            <a:r>
              <a:rPr lang="en-US" dirty="0" err="1"/>
              <a:t>valia</a:t>
            </a:r>
            <a:r>
              <a:rPr lang="en-US" dirty="0"/>
              <a:t> para </a:t>
            </a:r>
            <a:r>
              <a:rPr lang="en-US" dirty="0" err="1"/>
              <a:t>concessionárias</a:t>
            </a:r>
            <a:r>
              <a:rPr lang="en-US" dirty="0"/>
              <a:t> de </a:t>
            </a:r>
            <a:r>
              <a:rPr lang="en-US" dirty="0" err="1"/>
              <a:t>energia</a:t>
            </a:r>
            <a:r>
              <a:rPr lang="en-US" dirty="0"/>
              <a:t>.</a:t>
            </a:r>
          </a:p>
          <a:p>
            <a:r>
              <a:rPr lang="en-US" dirty="0" err="1"/>
              <a:t>Pode</a:t>
            </a:r>
            <a:r>
              <a:rPr lang="en-US" dirty="0"/>
              <a:t> </a:t>
            </a:r>
            <a:r>
              <a:rPr lang="en-US" dirty="0" err="1"/>
              <a:t>ser</a:t>
            </a:r>
            <a:r>
              <a:rPr lang="en-US" dirty="0"/>
              <a:t> </a:t>
            </a:r>
            <a:r>
              <a:rPr lang="en-US" dirty="0" err="1"/>
              <a:t>empregado</a:t>
            </a:r>
            <a:r>
              <a:rPr lang="en-US" dirty="0"/>
              <a:t> </a:t>
            </a:r>
            <a:r>
              <a:rPr lang="en-US" dirty="0" err="1"/>
              <a:t>sem</a:t>
            </a:r>
            <a:r>
              <a:rPr lang="en-US" dirty="0"/>
              <a:t> </a:t>
            </a:r>
            <a:r>
              <a:rPr lang="en-US" dirty="0" err="1"/>
              <a:t>alteração</a:t>
            </a:r>
            <a:r>
              <a:rPr lang="en-US" dirty="0"/>
              <a:t> </a:t>
            </a:r>
            <a:r>
              <a:rPr lang="en-US" dirty="0" err="1"/>
              <a:t>em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SmartGrids</a:t>
            </a:r>
            <a:endParaRPr lang="en-US" dirty="0"/>
          </a:p>
          <a:p>
            <a:pPr lvl="1"/>
            <a:r>
              <a:rPr lang="en-US" dirty="0" err="1"/>
              <a:t>Planejamento</a:t>
            </a:r>
            <a:r>
              <a:rPr lang="en-US" dirty="0"/>
              <a:t> </a:t>
            </a:r>
            <a:r>
              <a:rPr lang="en-US" dirty="0" err="1"/>
              <a:t>urbano</a:t>
            </a:r>
            <a:r>
              <a:rPr lang="en-US" dirty="0"/>
              <a:t> de </a:t>
            </a:r>
            <a:r>
              <a:rPr lang="en-US" dirty="0" err="1"/>
              <a:t>vias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Serviços</a:t>
            </a:r>
            <a:r>
              <a:rPr lang="en-US" dirty="0"/>
              <a:t> </a:t>
            </a:r>
            <a:r>
              <a:rPr lang="en-US" dirty="0" err="1"/>
              <a:t>fundamentais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escolas</a:t>
            </a:r>
            <a:r>
              <a:rPr lang="en-US" dirty="0"/>
              <a:t> e </a:t>
            </a:r>
            <a:r>
              <a:rPr lang="en-US" dirty="0" err="1"/>
              <a:t>hospitais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Telecomunicações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Água</a:t>
            </a:r>
            <a:r>
              <a:rPr lang="en-US" dirty="0"/>
              <a:t>.</a:t>
            </a:r>
          </a:p>
          <a:p>
            <a:pPr lvl="1"/>
            <a:r>
              <a:rPr lang="en-US" dirty="0" err="1"/>
              <a:t>Gás</a:t>
            </a:r>
            <a:r>
              <a:rPr lang="en-US" dirty="0"/>
              <a:t>.</a:t>
            </a:r>
          </a:p>
          <a:p>
            <a:r>
              <a:rPr lang="en-US" dirty="0" err="1"/>
              <a:t>Contribuições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Solução</a:t>
            </a:r>
            <a:r>
              <a:rPr lang="en-US" dirty="0"/>
              <a:t> do </a:t>
            </a:r>
            <a:r>
              <a:rPr lang="en-US" dirty="0" err="1"/>
              <a:t>problema</a:t>
            </a:r>
            <a:r>
              <a:rPr lang="en-US" dirty="0"/>
              <a:t> da </a:t>
            </a:r>
            <a:r>
              <a:rPr lang="en-US" dirty="0" err="1"/>
              <a:t>dimensionalidade</a:t>
            </a:r>
            <a:r>
              <a:rPr lang="en-US" dirty="0"/>
              <a:t> do ICA.</a:t>
            </a:r>
          </a:p>
          <a:p>
            <a:pPr lvl="1"/>
            <a:r>
              <a:rPr lang="en-US" dirty="0"/>
              <a:t>A </a:t>
            </a:r>
            <a:r>
              <a:rPr lang="en-US" dirty="0" err="1"/>
              <a:t>função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r>
              <a:rPr lang="en-US" dirty="0"/>
              <a:t> que </a:t>
            </a:r>
            <a:r>
              <a:rPr lang="en-US" dirty="0" err="1"/>
              <a:t>usa</a:t>
            </a:r>
            <a:r>
              <a:rPr lang="en-US" dirty="0"/>
              <a:t> a </a:t>
            </a:r>
            <a:r>
              <a:rPr lang="en-US" dirty="0" err="1"/>
              <a:t>operação</a:t>
            </a:r>
            <a:r>
              <a:rPr lang="en-US" dirty="0"/>
              <a:t> de </a:t>
            </a:r>
            <a:r>
              <a:rPr lang="en-US" dirty="0" err="1"/>
              <a:t>convolução</a:t>
            </a:r>
            <a:r>
              <a:rPr lang="en-US" dirty="0"/>
              <a:t>.</a:t>
            </a:r>
          </a:p>
          <a:p>
            <a:r>
              <a:rPr lang="en-US" dirty="0" err="1"/>
              <a:t>Trabalhos</a:t>
            </a:r>
            <a:r>
              <a:rPr lang="en-US" dirty="0"/>
              <a:t> </a:t>
            </a:r>
            <a:r>
              <a:rPr lang="en-US" dirty="0" err="1"/>
              <a:t>futuros</a:t>
            </a:r>
            <a:endParaRPr lang="en-US" dirty="0"/>
          </a:p>
          <a:p>
            <a:pPr lvl="1"/>
            <a:r>
              <a:rPr lang="en-US" dirty="0" err="1"/>
              <a:t>Uso</a:t>
            </a:r>
            <a:r>
              <a:rPr lang="en-US" dirty="0"/>
              <a:t> de </a:t>
            </a:r>
            <a:r>
              <a:rPr lang="en-US" dirty="0" err="1"/>
              <a:t>técnicas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avançadas</a:t>
            </a:r>
            <a:r>
              <a:rPr lang="en-US" dirty="0"/>
              <a:t> </a:t>
            </a:r>
            <a:r>
              <a:rPr lang="en-US" dirty="0" err="1"/>
              <a:t>como</a:t>
            </a:r>
            <a:r>
              <a:rPr lang="en-US" dirty="0"/>
              <a:t> </a:t>
            </a:r>
            <a:r>
              <a:rPr lang="en-US" dirty="0" err="1"/>
              <a:t>Haar</a:t>
            </a:r>
            <a:r>
              <a:rPr lang="en-US" dirty="0"/>
              <a:t> Feature, para </a:t>
            </a:r>
            <a:r>
              <a:rPr lang="en-US" dirty="0" err="1"/>
              <a:t>buscar</a:t>
            </a:r>
            <a:r>
              <a:rPr lang="en-US" dirty="0"/>
              <a:t> de </a:t>
            </a:r>
            <a:r>
              <a:rPr lang="en-US" dirty="0" err="1"/>
              <a:t>fato</a:t>
            </a:r>
            <a:r>
              <a:rPr lang="en-US" dirty="0"/>
              <a:t> </a:t>
            </a:r>
            <a:r>
              <a:rPr lang="en-US" dirty="0" err="1"/>
              <a:t>padrões</a:t>
            </a:r>
            <a:r>
              <a:rPr lang="en-US" dirty="0"/>
              <a:t> </a:t>
            </a:r>
            <a:r>
              <a:rPr lang="en-US" dirty="0" err="1"/>
              <a:t>mais</a:t>
            </a:r>
            <a:r>
              <a:rPr lang="en-US" dirty="0"/>
              <a:t> </a:t>
            </a:r>
            <a:r>
              <a:rPr lang="en-US" dirty="0" err="1"/>
              <a:t>complexossobre</a:t>
            </a:r>
            <a:r>
              <a:rPr lang="en-US" dirty="0"/>
              <a:t> </a:t>
            </a:r>
            <a:r>
              <a:rPr lang="en-US" dirty="0" err="1"/>
              <a:t>os</a:t>
            </a:r>
            <a:r>
              <a:rPr lang="en-US" dirty="0"/>
              <a:t> </a:t>
            </a:r>
            <a:r>
              <a:rPr lang="en-US" dirty="0" err="1"/>
              <a:t>crescimentos</a:t>
            </a:r>
            <a:r>
              <a:rPr lang="en-US" dirty="0"/>
              <a:t> de </a:t>
            </a:r>
            <a:r>
              <a:rPr lang="en-US" dirty="0" err="1"/>
              <a:t>densidade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0831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 </a:t>
            </a:r>
            <a:r>
              <a:rPr lang="en-US" dirty="0" err="1"/>
              <a:t>crescimento</a:t>
            </a:r>
            <a:r>
              <a:rPr lang="en-US" dirty="0"/>
              <a:t> </a:t>
            </a:r>
            <a:r>
              <a:rPr lang="en-US" dirty="0" err="1"/>
              <a:t>espacial</a:t>
            </a:r>
            <a:r>
              <a:rPr lang="en-US" dirty="0"/>
              <a:t> </a:t>
            </a:r>
            <a:r>
              <a:rPr lang="en-US" dirty="0" err="1"/>
              <a:t>urbano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err="1"/>
              <a:t>Previsão</a:t>
            </a:r>
            <a:endParaRPr lang="en-US" dirty="0"/>
          </a:p>
          <a:p>
            <a:pPr lvl="1"/>
            <a:r>
              <a:rPr lang="en-US" dirty="0" err="1"/>
              <a:t>Dificuldades</a:t>
            </a:r>
            <a:endParaRPr lang="en-US" dirty="0"/>
          </a:p>
          <a:p>
            <a:pPr lvl="1"/>
            <a:r>
              <a:rPr lang="en-US" dirty="0" err="1"/>
              <a:t>Fatores</a:t>
            </a:r>
            <a:endParaRPr lang="en-US" dirty="0"/>
          </a:p>
          <a:p>
            <a:r>
              <a:rPr lang="en-US" dirty="0" err="1"/>
              <a:t>Espaço</a:t>
            </a:r>
            <a:r>
              <a:rPr lang="en-US" dirty="0"/>
              <a:t> de </a:t>
            </a:r>
            <a:r>
              <a:rPr lang="en-US" dirty="0" err="1"/>
              <a:t>trabalho</a:t>
            </a:r>
            <a:r>
              <a:rPr lang="en-US" dirty="0"/>
              <a:t>(USAR </a:t>
            </a:r>
            <a:r>
              <a:rPr lang="en-US" dirty="0" err="1"/>
              <a:t>figura</a:t>
            </a:r>
            <a:r>
              <a:rPr lang="en-US" dirty="0"/>
              <a:t> 2)</a:t>
            </a:r>
          </a:p>
          <a:p>
            <a:pPr lvl="1"/>
            <a:r>
              <a:rPr lang="en-US" dirty="0" err="1"/>
              <a:t>Quadrículas</a:t>
            </a:r>
            <a:r>
              <a:rPr lang="en-US" dirty="0"/>
              <a:t> vs. Regional</a:t>
            </a:r>
          </a:p>
          <a:p>
            <a:r>
              <a:rPr lang="en-US" dirty="0" err="1"/>
              <a:t>Métodos</a:t>
            </a:r>
            <a:r>
              <a:rPr lang="en-US" dirty="0"/>
              <a:t> de </a:t>
            </a:r>
            <a:r>
              <a:rPr lang="en-US" dirty="0" err="1"/>
              <a:t>ajuste</a:t>
            </a:r>
            <a:r>
              <a:rPr lang="en-US" dirty="0"/>
              <a:t> vs. </a:t>
            </a:r>
            <a:r>
              <a:rPr lang="en-US" dirty="0" err="1"/>
              <a:t>métodos</a:t>
            </a:r>
            <a:r>
              <a:rPr lang="en-US" dirty="0"/>
              <a:t> de </a:t>
            </a:r>
            <a:r>
              <a:rPr lang="en-US" dirty="0" err="1"/>
              <a:t>uso</a:t>
            </a:r>
            <a:r>
              <a:rPr lang="en-US" dirty="0"/>
              <a:t> da terra</a:t>
            </a:r>
          </a:p>
          <a:p>
            <a:r>
              <a:rPr lang="en-US" dirty="0" err="1"/>
              <a:t>Erros</a:t>
            </a:r>
            <a:r>
              <a:rPr lang="en-US" dirty="0"/>
              <a:t>:</a:t>
            </a:r>
          </a:p>
          <a:p>
            <a:pPr lvl="1"/>
            <a:r>
              <a:rPr lang="en-US" dirty="0" err="1"/>
              <a:t>Distribuição</a:t>
            </a:r>
            <a:r>
              <a:rPr lang="en-US" dirty="0"/>
              <a:t> de </a:t>
            </a:r>
            <a:r>
              <a:rPr lang="en-US" dirty="0" err="1"/>
              <a:t>carga</a:t>
            </a:r>
            <a:r>
              <a:rPr lang="en-US" dirty="0"/>
              <a:t>(USAR </a:t>
            </a:r>
            <a:r>
              <a:rPr lang="en-US" dirty="0" err="1"/>
              <a:t>Figura</a:t>
            </a:r>
            <a:r>
              <a:rPr lang="en-US" dirty="0"/>
              <a:t> 3)</a:t>
            </a:r>
          </a:p>
          <a:p>
            <a:pPr lvl="1"/>
            <a:r>
              <a:rPr lang="en-US" dirty="0" err="1"/>
              <a:t>Conversão</a:t>
            </a:r>
            <a:r>
              <a:rPr lang="en-US" dirty="0"/>
              <a:t> de </a:t>
            </a:r>
            <a:r>
              <a:rPr lang="en-US" dirty="0" err="1"/>
              <a:t>coordenadas</a:t>
            </a:r>
            <a:r>
              <a:rPr lang="en-US" dirty="0"/>
              <a:t> (</a:t>
            </a:r>
            <a:r>
              <a:rPr lang="en-US" dirty="0" err="1"/>
              <a:t>Geográficas</a:t>
            </a:r>
            <a:r>
              <a:rPr lang="en-US" dirty="0"/>
              <a:t> -&gt; </a:t>
            </a:r>
            <a:r>
              <a:rPr lang="en-US" dirty="0" err="1"/>
              <a:t>Quadrículas</a:t>
            </a:r>
            <a:r>
              <a:rPr lang="en-US" dirty="0"/>
              <a:t>(UTM))</a:t>
            </a:r>
          </a:p>
          <a:p>
            <a:pPr lvl="2"/>
            <a:r>
              <a:rPr lang="en-US" dirty="0" err="1"/>
              <a:t>Haversine</a:t>
            </a:r>
            <a:endParaRPr lang="en-US" dirty="0"/>
          </a:p>
          <a:p>
            <a:pPr lvl="2"/>
            <a:r>
              <a:rPr lang="en-US" dirty="0" err="1"/>
              <a:t>Função</a:t>
            </a:r>
            <a:r>
              <a:rPr lang="en-US" dirty="0"/>
              <a:t> </a:t>
            </a:r>
            <a:r>
              <a:rPr lang="en-US" dirty="0" err="1"/>
              <a:t>distância</a:t>
            </a:r>
            <a:r>
              <a:rPr lang="en-US" dirty="0"/>
              <a:t>(</a:t>
            </a:r>
            <a:r>
              <a:rPr lang="en-US" dirty="0" err="1"/>
              <a:t>não</a:t>
            </a:r>
            <a:r>
              <a:rPr lang="en-US" dirty="0"/>
              <a:t> o </a:t>
            </a:r>
            <a:r>
              <a:rPr lang="en-US" dirty="0" err="1"/>
              <a:t>código</a:t>
            </a:r>
            <a:r>
              <a:rPr lang="en-US" dirty="0"/>
              <a:t>, </a:t>
            </a:r>
            <a:r>
              <a:rPr lang="en-US" dirty="0" err="1"/>
              <a:t>apenas</a:t>
            </a:r>
            <a:r>
              <a:rPr lang="en-US" dirty="0"/>
              <a:t> a </a:t>
            </a:r>
            <a:r>
              <a:rPr lang="en-US" dirty="0" err="1"/>
              <a:t>chamada</a:t>
            </a:r>
            <a:r>
              <a:rPr lang="en-US" dirty="0"/>
              <a:t>).</a:t>
            </a:r>
          </a:p>
          <a:p>
            <a:r>
              <a:rPr lang="en-US" dirty="0"/>
              <a:t>A </a:t>
            </a:r>
            <a:r>
              <a:rPr lang="en-US" dirty="0" err="1"/>
              <a:t>metodologia</a:t>
            </a:r>
            <a:r>
              <a:rPr lang="en-US" dirty="0"/>
              <a:t> </a:t>
            </a:r>
            <a:r>
              <a:rPr lang="en-US" dirty="0" err="1"/>
              <a:t>proposta</a:t>
            </a:r>
            <a:endParaRPr lang="en-US" dirty="0"/>
          </a:p>
          <a:p>
            <a:pPr lvl="1"/>
            <a:r>
              <a:rPr lang="en-US" dirty="0" err="1"/>
              <a:t>ICA+Convolução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032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009816" y="-290678"/>
            <a:ext cx="13564926" cy="8193328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effectLst>
            <a:outerShdw blurRad="50800" dist="50800" dir="5400000" algn="ctr" rotWithShape="0">
              <a:schemeClr val="bg1">
                <a:lumMod val="95000"/>
                <a:lumOff val="5000"/>
              </a:schemeClr>
            </a:outerShdw>
          </a:effectLst>
        </p:spPr>
        <p:txBody>
          <a:bodyPr/>
          <a:lstStyle/>
          <a:p>
            <a:r>
              <a:rPr lang="en-US" dirty="0" err="1"/>
              <a:t>Prevendo</a:t>
            </a:r>
            <a:r>
              <a:rPr lang="en-US" dirty="0"/>
              <a:t> o </a:t>
            </a:r>
            <a:r>
              <a:rPr lang="en-US" dirty="0" err="1"/>
              <a:t>crescimento</a:t>
            </a:r>
            <a:r>
              <a:rPr lang="en-US" dirty="0"/>
              <a:t> </a:t>
            </a:r>
            <a:r>
              <a:rPr lang="en-US" dirty="0" err="1"/>
              <a:t>espacial</a:t>
            </a:r>
            <a:r>
              <a:rPr lang="en-US" dirty="0"/>
              <a:t> </a:t>
            </a:r>
            <a:r>
              <a:rPr lang="en-US" dirty="0" err="1"/>
              <a:t>urbano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85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err="1"/>
              <a:t>Organização</a:t>
            </a:r>
            <a:r>
              <a:rPr lang="en-US" dirty="0"/>
              <a:t> dos dados</a:t>
            </a:r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5621" y="1935018"/>
            <a:ext cx="8440758" cy="3893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051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/>
          <p:cNvSpPr/>
          <p:nvPr/>
        </p:nvSpPr>
        <p:spPr>
          <a:xfrm>
            <a:off x="1651000" y="1920587"/>
            <a:ext cx="8851900" cy="377536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ítulo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Mapas</a:t>
            </a:r>
            <a:r>
              <a:rPr lang="en-US" dirty="0"/>
              <a:t> de </a:t>
            </a:r>
            <a:r>
              <a:rPr lang="en-US" dirty="0" err="1"/>
              <a:t>quadrículas</a:t>
            </a:r>
            <a:r>
              <a:rPr lang="en-US" dirty="0"/>
              <a:t> (SEDAC)</a:t>
            </a: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8248" y="1951038"/>
            <a:ext cx="4386301" cy="243861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1801" y="1955545"/>
            <a:ext cx="4366448" cy="2431368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1801" y="4386913"/>
            <a:ext cx="2446787" cy="1020585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64250" y="4394155"/>
            <a:ext cx="2446940" cy="1253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016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Mapas de regiões</a:t>
            </a:r>
            <a:endParaRPr lang="en-US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7487" y="1690688"/>
            <a:ext cx="7177025" cy="498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810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Métodos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r>
              <a:rPr lang="en-US" dirty="0"/>
              <a:t> (WILLIS,2002)</a:t>
            </a:r>
          </a:p>
        </p:txBody>
      </p:sp>
      <p:sp>
        <p:nvSpPr>
          <p:cNvPr id="12" name="Espaço Reservado para Conteúdo 1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/>
              <a:t>Métodos</a:t>
            </a:r>
            <a:r>
              <a:rPr lang="en-US" dirty="0"/>
              <a:t> de </a:t>
            </a:r>
            <a:r>
              <a:rPr lang="en-US" dirty="0" err="1"/>
              <a:t>ajuste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3" name="Espaço Reservado para Conteúdo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3764" y="2501957"/>
            <a:ext cx="3328078" cy="209252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729" y="2501954"/>
            <a:ext cx="3328078" cy="209252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199" y="2501954"/>
            <a:ext cx="3328078" cy="209252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Imagem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6669" y="2501954"/>
            <a:ext cx="3328078" cy="209252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5695" y="2528559"/>
            <a:ext cx="3321938" cy="2088668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CaixaDeTexto 17"/>
          <p:cNvSpPr txBox="1"/>
          <p:nvPr/>
        </p:nvSpPr>
        <p:spPr>
          <a:xfrm>
            <a:off x="1064934" y="3319043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2004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2824931" y="3319043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2008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336747" y="3315181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2010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5878952" y="3317408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2012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7215852" y="3340151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2014</a:t>
            </a:r>
          </a:p>
        </p:txBody>
      </p:sp>
    </p:spTree>
    <p:extLst>
      <p:ext uri="{BB962C8B-B14F-4D97-AF65-F5344CB8AC3E}">
        <p14:creationId xmlns:p14="http://schemas.microsoft.com/office/powerpoint/2010/main" val="24791470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Métodos</a:t>
            </a:r>
            <a:r>
              <a:rPr lang="en-US" dirty="0"/>
              <a:t> de </a:t>
            </a:r>
            <a:r>
              <a:rPr lang="en-US" dirty="0" err="1"/>
              <a:t>Previsão</a:t>
            </a:r>
            <a:endParaRPr lang="en-US" dirty="0"/>
          </a:p>
        </p:txBody>
      </p:sp>
      <p:sp>
        <p:nvSpPr>
          <p:cNvPr id="12" name="Espaço Reservado para Conteúdo 1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 err="1"/>
              <a:t>Métodos</a:t>
            </a:r>
            <a:r>
              <a:rPr lang="en-US" dirty="0"/>
              <a:t> de </a:t>
            </a:r>
            <a:r>
              <a:rPr lang="en-US" dirty="0" err="1"/>
              <a:t>ajuste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3" name="Espaço Reservado para Conteúdo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7164" y="2359082"/>
            <a:ext cx="2213721" cy="13918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129" y="2359079"/>
            <a:ext cx="2213721" cy="13918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599" y="2359079"/>
            <a:ext cx="2213721" cy="13918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6" name="Imagem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0069" y="2359079"/>
            <a:ext cx="2213721" cy="1391877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095" y="2385684"/>
            <a:ext cx="2209637" cy="1389309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8" name="CaixaDeTexto 17"/>
          <p:cNvSpPr txBox="1"/>
          <p:nvPr/>
        </p:nvSpPr>
        <p:spPr>
          <a:xfrm>
            <a:off x="1598334" y="2852318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2004</a:t>
            </a:r>
          </a:p>
        </p:txBody>
      </p:sp>
      <p:sp>
        <p:nvSpPr>
          <p:cNvPr id="19" name="CaixaDeTexto 18"/>
          <p:cNvSpPr txBox="1"/>
          <p:nvPr/>
        </p:nvSpPr>
        <p:spPr>
          <a:xfrm>
            <a:off x="3358331" y="2852318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2008</a:t>
            </a:r>
          </a:p>
        </p:txBody>
      </p:sp>
      <p:sp>
        <p:nvSpPr>
          <p:cNvPr id="20" name="CaixaDeTexto 19"/>
          <p:cNvSpPr txBox="1"/>
          <p:nvPr/>
        </p:nvSpPr>
        <p:spPr>
          <a:xfrm>
            <a:off x="4870147" y="2848456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2010</a:t>
            </a:r>
          </a:p>
        </p:txBody>
      </p:sp>
      <p:sp>
        <p:nvSpPr>
          <p:cNvPr id="21" name="CaixaDeTexto 20"/>
          <p:cNvSpPr txBox="1"/>
          <p:nvPr/>
        </p:nvSpPr>
        <p:spPr>
          <a:xfrm>
            <a:off x="6412352" y="2850683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2012</a:t>
            </a:r>
          </a:p>
        </p:txBody>
      </p:sp>
      <p:sp>
        <p:nvSpPr>
          <p:cNvPr id="22" name="CaixaDeTexto 21"/>
          <p:cNvSpPr txBox="1"/>
          <p:nvPr/>
        </p:nvSpPr>
        <p:spPr>
          <a:xfrm>
            <a:off x="7749252" y="2873426"/>
            <a:ext cx="1199473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dirty="0">
                <a:effectLst>
                  <a:outerShdw blurRad="63500" dist="127000" dir="2700000" algn="ctr" rotWithShape="0">
                    <a:schemeClr val="tx2">
                      <a:lumMod val="25000"/>
                    </a:schemeClr>
                  </a:outerShdw>
                </a:effectLst>
              </a:rPr>
              <a:t>2014</a:t>
            </a:r>
          </a:p>
        </p:txBody>
      </p:sp>
      <p:graphicFrame>
        <p:nvGraphicFramePr>
          <p:cNvPr id="24" name="Gráfico 23">
            <a:extLst>
              <a:ext uri="{FF2B5EF4-FFF2-40B4-BE49-F238E27FC236}">
                <a16:creationId xmlns:a16="http://schemas.microsoft.com/office/drawing/2014/main" id="{608C0FA4-7BAD-4F92-82B4-CB1C3D235A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81491449"/>
              </p:ext>
            </p:extLst>
          </p:nvPr>
        </p:nvGraphicFramePr>
        <p:xfrm>
          <a:off x="1667164" y="3429000"/>
          <a:ext cx="8381711" cy="31937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165282001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1055</TotalTime>
  <Words>988</Words>
  <Application>Microsoft Office PowerPoint</Application>
  <PresentationFormat>Widescreen</PresentationFormat>
  <Paragraphs>261</Paragraphs>
  <Slides>25</Slides>
  <Notes>17</Notes>
  <HiddenSlides>3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25</vt:i4>
      </vt:variant>
    </vt:vector>
  </HeadingPairs>
  <TitlesOfParts>
    <vt:vector size="31" baseType="lpstr">
      <vt:lpstr>Arial</vt:lpstr>
      <vt:lpstr>Calibri</vt:lpstr>
      <vt:lpstr>Calibri Light</vt:lpstr>
      <vt:lpstr>Lucida Calligraphy</vt:lpstr>
      <vt:lpstr>Wingdings</vt:lpstr>
      <vt:lpstr>Tema do Office</vt:lpstr>
      <vt:lpstr>Otimização Competitiva Imperialista para Previsão Espacial Urbana em Alta Resolução</vt:lpstr>
      <vt:lpstr>Tópicos Remover este slide</vt:lpstr>
      <vt:lpstr>O crescimento espacial urbano</vt:lpstr>
      <vt:lpstr>Prevendo o crescimento espacial urbano</vt:lpstr>
      <vt:lpstr>Organização dos dados</vt:lpstr>
      <vt:lpstr>Mapas de quadrículas (SEDAC)</vt:lpstr>
      <vt:lpstr>Mapas de regiões</vt:lpstr>
      <vt:lpstr>Métodos de Previsão (WILLIS,2002)</vt:lpstr>
      <vt:lpstr>Métodos de Previsão</vt:lpstr>
      <vt:lpstr>Métodos de Previsão</vt:lpstr>
      <vt:lpstr>Métodos de Previsão</vt:lpstr>
      <vt:lpstr>Objetivos e desafios</vt:lpstr>
      <vt:lpstr>Objetivos e desafios</vt:lpstr>
      <vt:lpstr>Objetivos e desafios</vt:lpstr>
      <vt:lpstr>Objetivos e desafios</vt:lpstr>
      <vt:lpstr>Objetivos e desafios</vt:lpstr>
      <vt:lpstr>Objetivos e desafios</vt:lpstr>
      <vt:lpstr>Objetivos e desafios</vt:lpstr>
      <vt:lpstr>Objetivos e desafios</vt:lpstr>
      <vt:lpstr>Objetivos</vt:lpstr>
      <vt:lpstr>Teoria</vt:lpstr>
      <vt:lpstr>Metodologia</vt:lpstr>
      <vt:lpstr>Metodologia</vt:lpstr>
      <vt:lpstr>Esperimentos e resultados</vt:lpstr>
      <vt:lpstr>Conclusão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Otimização Competitiva Imperialista para Previsão Espacial Urbana em Alta Resolução</dc:title>
  <dc:creator>Marcel Grilo</dc:creator>
  <cp:lastModifiedBy>Marcel Grilo</cp:lastModifiedBy>
  <cp:revision>46</cp:revision>
  <dcterms:created xsi:type="dcterms:W3CDTF">2017-01-18T10:11:40Z</dcterms:created>
  <dcterms:modified xsi:type="dcterms:W3CDTF">2017-01-20T11:59:43Z</dcterms:modified>
</cp:coreProperties>
</file>

<file path=docProps/thumbnail.jpeg>
</file>